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599" r:id="rId3"/>
    <p:sldId id="602" r:id="rId4"/>
    <p:sldId id="601" r:id="rId5"/>
    <p:sldId id="605" r:id="rId6"/>
    <p:sldId id="607" r:id="rId7"/>
    <p:sldId id="617" r:id="rId8"/>
    <p:sldId id="614" r:id="rId9"/>
    <p:sldId id="611" r:id="rId10"/>
    <p:sldId id="612" r:id="rId11"/>
    <p:sldId id="606" r:id="rId12"/>
    <p:sldId id="610" r:id="rId13"/>
    <p:sldId id="613" r:id="rId14"/>
    <p:sldId id="615" r:id="rId15"/>
    <p:sldId id="609" r:id="rId16"/>
    <p:sldId id="616" r:id="rId17"/>
    <p:sldId id="608" r:id="rId18"/>
    <p:sldId id="604" r:id="rId19"/>
    <p:sldId id="603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 Ružić" initials="AR" lastIdx="1" clrIdx="0">
    <p:extLst>
      <p:ext uri="{19B8F6BF-5375-455C-9EA6-DF929625EA0E}">
        <p15:presenceInfo xmlns:p15="http://schemas.microsoft.com/office/powerpoint/2012/main" userId="Alen Ruž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5D65E0-1153-47E2-BC86-8F3FBCB80C5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6B889-F94B-41F1-9CE7-FB7D540AFDD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9147C97-AB0D-4840-8BD6-EA340CF41608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F02230-760B-4E94-9B55-436A38A19C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858E24D-B08A-4B6A-8E28-3B65756B85E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8F6DD-3F35-4AFC-837E-950B3652644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F19AC-D470-42D9-AA5E-04697EE4DD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4891090-9B0C-4C4F-B274-2019EF840FD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982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6D4480-DFA1-4252-A2D1-0E86EF8CF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413152-D56B-451F-AF26-8C8A8E7E3F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65F6C-96E6-4669-9DEF-F5FE0129B12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E97C39-1218-4A58-904F-C2D97285BEC3}" type="slidenum">
              <a:t>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10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294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11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379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12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383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13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194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14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000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15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002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16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509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17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401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18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090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19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15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2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72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3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27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4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73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5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703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6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46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7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13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8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25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32999-38B3-4A39-983A-04E47CD6E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BB10B-9F0F-40F6-A757-BC4E3DD68A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0A143-0382-4F7F-A73A-7E307478D47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F90776-78D2-4FBD-96EE-D22EFA584BE7}" type="slidenum">
              <a:t>9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85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62CE-EA6E-412C-AA4B-170BDFA4BCC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2CC17-0E62-413A-8CAC-4DE676F0DD7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26123-6576-4E31-BE35-2450E29053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741164-B953-4882-9CE6-0036C1806B2A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FB692-8A3F-43AC-9BF4-4547E6EE5F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4FD10-FB2F-4623-99FB-8C5818FE82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3DE22D-4151-48D0-BAD2-939B546453E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99740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AFC2-DB03-40A1-AF7A-388F83A4CB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36E4E-DF2C-4026-9C6A-AEB4F3DCF6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925B6-4458-4EA1-89A7-F9A4D91B0C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A0A760-28C0-4D71-AA3F-C61F84D7B38C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71E5-482C-469B-A43D-078EEB2EF1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7CA61-0405-48C6-8BCF-D267CFAB38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85A0F-6450-40A6-8267-0E3CD5E0BB3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04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B8AF-7212-4954-8F09-51F1C701FE1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BECBE-6E17-427C-9A50-A5600079B91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979D6-3AA9-4B81-A909-6A7821C2D9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D06EE4-DEE4-463E-9A2C-BC00A44F6ED4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F7230-4701-43EE-AA33-0B92061CC5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70F4-DC65-4A46-A056-0D32C8DC40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C59EE8-9F83-47FB-8E6C-458B780320B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57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E5B1-2C48-491B-8ACA-C9F6410B16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7FA5-E189-4B4C-ADB3-B4B2A7EBC19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94469-18A2-4BA9-9C16-1E5963D709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B7ECB9-1687-49BC-A655-4FA7D30BEE55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0F88A-4E53-47EC-91EE-38C8D01DD3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74D8-3AC1-4B63-857F-996D6E1C6F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00ABD7-197F-4340-8BEC-977B761F257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544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2334-B959-40EC-A8D4-4CEBDDC4D4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6C7CA-6C73-4A85-A3D8-9EF5F9F0A0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3D59C-ABC5-4CEB-88E1-FEEB5E11FB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C9A40A-2442-4500-ABC7-49024FF12836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10FA1-D7DF-4E69-85ED-23E9CC049D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078A4-AE50-45A2-8BD4-C749FAF972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8F1B90-43B5-4701-9E1F-8BCA6A02D08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71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7799-D7A7-4A94-B586-3402B0CBDF2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1E67F-5DC5-445A-B688-B44D081DF3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3B8A-59E7-4267-94D0-D37C842E03B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7687F-2FBD-4D55-A5A6-F228B36196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A33315-AA66-4EE5-97D4-DD6DB47F0849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4C32F-1EEC-49E4-908D-C5CD36071D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D0592-2CDB-4647-A875-D6097A9116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D974FC-5905-4D50-A32A-8B279A34EED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3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1C26-D9CC-4AC6-A2C1-96F2A70FEA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1341D-15C1-40AA-8AB2-2A4E73BED5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53B39-B33D-4A39-B9CA-45A44B7D52B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B2C63-502C-4D0D-8E7C-B9351C439EA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76F9D-28D5-430D-9C6A-6221B438DB6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F34B4-9E9B-455D-8442-CFE17B7E70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B852AA-1ADD-48E7-892C-706B3A575726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A41AE-B030-4D4B-88AF-90AC7BB723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8C660-05AE-4A30-A48F-14F9EFB5B8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65FA7C-67CA-4E2B-9B64-13E53E49BDA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2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59F1-5B4C-40FA-9CA4-22BB1117CA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421927-DBEA-44E9-9B0C-8E5574D3FC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6ECE72-FE75-4914-8E7F-C08DC7831E5F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42DE6-1EC1-4995-92D4-A02210FD9E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3637A-592B-4433-BDDA-DA90EF8558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8CA4C1-B828-4FE8-8734-09EDB47DCF7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13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0BE91-3BF3-49D3-9C3A-B2E0C127D1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32E549-C3F8-4057-BC19-3F0FC16E8C61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9DC00-6FEA-4971-BC57-E38599E481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1FA89-8A07-4E6B-94F4-7BBD481CF4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B8352B-8751-4C10-A96A-BBA33F83F6A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3969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26ED-1E7A-4C1F-886F-4E8A1B4FF1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A014-1EF5-469F-B9E5-E00F4EEFB7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AB580-1F8F-43CA-97FF-CDDD2F2CC19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F9689-B49A-4442-9CED-BA48F147F4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1AD097-CFF1-4B24-916D-4363A48E5C7C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0778C-198B-40F1-8C61-2B097FF174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E5A29-1294-43E2-998B-3FA25E15D4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5A080A-43FF-4F18-82A4-64276FFFADD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937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98ED-A277-4F0C-BDC1-6EFBB94329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E4BB32-46DB-44C6-9C2B-8C3A133D6F4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hr-HR" sz="3200"/>
            </a:lvl1pPr>
          </a:lstStyle>
          <a:p>
            <a:pPr lvl="0"/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705AF-1BBA-4AF5-8ED8-F8524546C60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5991C-F59D-4D3E-8969-C496607FC2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EBFB5F-D62F-400C-AC4F-D24903E07BC0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C0EE8-9944-43CB-88CE-57268D0DAE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7CFAF-4535-46D0-9279-8A36580731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B9E0F6-9ED6-4F0B-9C83-D06A2DBCDB1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21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28FCC-F57D-4CF0-B663-039D139C2C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DFCCD-6350-4AB2-B072-A4252E3597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9EB71-45D3-4DD0-98AD-BF0D2C14FB1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32F32FF-7EBE-4A47-8C3A-AE7E9CF1E6F5}" type="datetime1">
              <a:rPr lang="hr-HR"/>
              <a:pPr lvl="0"/>
              <a:t>10.4.2020.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74A8-CBA9-46E0-A2DA-BEDC0DCF0BE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AD489-A84F-48DB-85E9-EF6CE28C110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9A19252-B342-4975-8617-23D914EEF605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LcqsISrZg&amp;feature=youtu.b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LcqsISrZg&amp;feature=youtu.b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echo.org/ase-statement-covid-19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scardio.org/Education/COVID-19-and-Cardiology" TargetMode="External"/><Relationship Id="rId5" Type="http://schemas.openxmlformats.org/officeDocument/2006/relationships/hyperlink" Target="https://www.csanz.edu.au/covid-19/" TargetMode="External"/><Relationship Id="rId4" Type="http://schemas.openxmlformats.org/officeDocument/2006/relationships/hyperlink" Target="https://bsecho.org/covid1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LcqsISrZg&amp;feature=youtu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16F97BE1-7E5A-4745-B88C-320FBA191E4B}"/>
              </a:ext>
            </a:extLst>
          </p:cNvPr>
          <p:cNvSpPr txBox="1"/>
          <p:nvPr/>
        </p:nvSpPr>
        <p:spPr>
          <a:xfrm>
            <a:off x="-19046" y="5095878"/>
            <a:ext cx="12191996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3200" dirty="0">
                <a:solidFill>
                  <a:srgbClr val="000066"/>
                </a:solidFill>
                <a:latin typeface="Calibri"/>
              </a:rPr>
              <a:t>prim. Željko Plazonić, dr. med.</a:t>
            </a:r>
            <a:endParaRPr lang="hr-HR" sz="3200" b="0" i="0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D5A1B5C-0DE1-4A2E-9E7C-CDE50F2BF326}"/>
              </a:ext>
            </a:extLst>
          </p:cNvPr>
          <p:cNvSpPr txBox="1"/>
          <p:nvPr/>
        </p:nvSpPr>
        <p:spPr>
          <a:xfrm>
            <a:off x="4" y="1762122"/>
            <a:ext cx="12191996" cy="8617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5000" b="1" i="0" u="none" strike="noStrike" kern="1200" cap="none" spc="0" baseline="0" dirty="0">
                <a:solidFill>
                  <a:srgbClr val="000066"/>
                </a:solidFill>
                <a:uFillTx/>
                <a:latin typeface="Calibri"/>
              </a:rPr>
              <a:t>COVID-19 – srce u središtu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113449" cy="8617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Aft>
                <a:spcPts val="12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važna poruka iz Wuhana – usporedba utjecaja postojeće KVB i akutnog COVID-19 oštećenja miokarda na ishod</a:t>
            </a:r>
            <a:endParaRPr lang="hr-HR" sz="2500" b="1" kern="0" dirty="0">
              <a:solidFill>
                <a:srgbClr val="000066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EF50A8-9859-48CC-8E14-9C24254454AD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KARDIOVASKULARNA ZAHVAĆENOST (6)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1" kern="0" dirty="0">
                <a:solidFill>
                  <a:srgbClr val="000066"/>
                </a:solidFill>
              </a:rPr>
              <a:t>u bolesnika s COVID-19</a:t>
            </a:r>
            <a:endParaRPr lang="hr-HR" sz="4000" b="1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E20F3-6C9C-4D91-92C6-BCC41DA943A0}"/>
              </a:ext>
            </a:extLst>
          </p:cNvPr>
          <p:cNvSpPr txBox="1"/>
          <p:nvPr/>
        </p:nvSpPr>
        <p:spPr>
          <a:xfrm>
            <a:off x="504819" y="6401290"/>
            <a:ext cx="1111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Guo</a:t>
            </a:r>
            <a:r>
              <a:rPr lang="hr-HR" sz="1200" i="1" dirty="0">
                <a:solidFill>
                  <a:srgbClr val="000066"/>
                </a:solidFill>
              </a:rPr>
              <a:t> T.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implications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Fatal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Outcomes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Patients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with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Disease</a:t>
            </a:r>
            <a:r>
              <a:rPr lang="hr-HR" sz="1200" i="1" dirty="0">
                <a:solidFill>
                  <a:srgbClr val="000066"/>
                </a:solidFill>
              </a:rPr>
              <a:t> 2019 (COVID-19). JAAC,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</p:txBody>
      </p:sp>
      <p:pic>
        <p:nvPicPr>
          <p:cNvPr id="1026" name="Picture 2" descr="Wuhan teenagers share experience of living in coronavirus-hit city ...">
            <a:extLst>
              <a:ext uri="{FF2B5EF4-FFF2-40B4-BE49-F238E27FC236}">
                <a16:creationId xmlns:a16="http://schemas.microsoft.com/office/drawing/2014/main" id="{BDE308B5-EF71-46D5-90B3-022F01213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35" y="2809079"/>
            <a:ext cx="5938416" cy="33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7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65EF50A8-9859-48CC-8E14-9C24254454AD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SMRTNOST </a:t>
            </a: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U COVID-19 BOLESNIKA (1)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i="1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ozljeda miokarda i ranija KVB</a:t>
            </a:r>
            <a:endParaRPr lang="hr-HR" sz="4000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AF1E0-F07C-434C-A8C1-DD1EF6FA6FBF}"/>
              </a:ext>
            </a:extLst>
          </p:cNvPr>
          <p:cNvSpPr txBox="1"/>
          <p:nvPr/>
        </p:nvSpPr>
        <p:spPr>
          <a:xfrm>
            <a:off x="504819" y="6401290"/>
            <a:ext cx="1111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Guo</a:t>
            </a:r>
            <a:r>
              <a:rPr lang="hr-HR" sz="1200" i="1" dirty="0">
                <a:solidFill>
                  <a:srgbClr val="000066"/>
                </a:solidFill>
              </a:rPr>
              <a:t> T.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implications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Fatal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Outcomes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Patients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with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Disease</a:t>
            </a:r>
            <a:r>
              <a:rPr lang="hr-HR" sz="1200" i="1" dirty="0">
                <a:solidFill>
                  <a:srgbClr val="000066"/>
                </a:solidFill>
              </a:rPr>
              <a:t> 2019 (COVID-19). JAAC,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526E1-65E7-4810-BD28-95DB50FC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261" y="1604115"/>
            <a:ext cx="7477473" cy="45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9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65EF50A8-9859-48CC-8E14-9C24254454AD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SMRTNOST </a:t>
            </a: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U COVID-19 BOLESNIKA (2)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i="1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ozljeda miokarda i ranija KVB</a:t>
            </a:r>
            <a:endParaRPr lang="hr-HR" sz="4000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AF1E0-F07C-434C-A8C1-DD1EF6FA6FBF}"/>
              </a:ext>
            </a:extLst>
          </p:cNvPr>
          <p:cNvSpPr txBox="1"/>
          <p:nvPr/>
        </p:nvSpPr>
        <p:spPr>
          <a:xfrm>
            <a:off x="504819" y="6401290"/>
            <a:ext cx="1111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Guo</a:t>
            </a:r>
            <a:r>
              <a:rPr lang="hr-HR" sz="1200" i="1" dirty="0">
                <a:solidFill>
                  <a:srgbClr val="000066"/>
                </a:solidFill>
              </a:rPr>
              <a:t> T.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implications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Fatal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Outcomes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Patients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with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Disease</a:t>
            </a:r>
            <a:r>
              <a:rPr lang="hr-HR" sz="1200" i="1" dirty="0">
                <a:solidFill>
                  <a:srgbClr val="000066"/>
                </a:solidFill>
              </a:rPr>
              <a:t> 2019 (COVID-19). JAAC,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A628FE-5150-4084-BE54-CE4F73489377}"/>
              </a:ext>
            </a:extLst>
          </p:cNvPr>
          <p:cNvSpPr txBox="1"/>
          <p:nvPr/>
        </p:nvSpPr>
        <p:spPr>
          <a:xfrm>
            <a:off x="1657350" y="1988004"/>
            <a:ext cx="8671393" cy="815608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1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500" b="1" dirty="0">
                <a:solidFill>
                  <a:schemeClr val="bg1"/>
                </a:solidFill>
              </a:rPr>
              <a:t> postojeća KVB i ↑ </a:t>
            </a:r>
            <a:r>
              <a:rPr lang="hr-HR" sz="2500" b="1" dirty="0" err="1">
                <a:solidFill>
                  <a:schemeClr val="bg1"/>
                </a:solidFill>
              </a:rPr>
              <a:t>troponin</a:t>
            </a:r>
            <a:r>
              <a:rPr lang="hr-HR" sz="2500" b="1" dirty="0">
                <a:solidFill>
                  <a:schemeClr val="bg1"/>
                </a:solidFill>
              </a:rPr>
              <a:t> T	               </a:t>
            </a:r>
            <a:r>
              <a:rPr lang="hr-HR" sz="2500" i="1" dirty="0">
                <a:solidFill>
                  <a:schemeClr val="bg1"/>
                </a:solidFill>
              </a:rPr>
              <a:t>smrtnost </a:t>
            </a:r>
            <a:r>
              <a:rPr lang="hr-HR" sz="2500" b="1" i="1" dirty="0">
                <a:solidFill>
                  <a:srgbClr val="FFFF00"/>
                </a:solidFill>
              </a:rPr>
              <a:t>69,44 %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hr-HR" sz="1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C1E22-C056-4C5A-97CF-084E1E202D4B}"/>
              </a:ext>
            </a:extLst>
          </p:cNvPr>
          <p:cNvSpPr txBox="1"/>
          <p:nvPr/>
        </p:nvSpPr>
        <p:spPr>
          <a:xfrm>
            <a:off x="1657350" y="2885266"/>
            <a:ext cx="8671393" cy="815608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1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500" b="1" dirty="0">
                <a:solidFill>
                  <a:schemeClr val="bg1"/>
                </a:solidFill>
              </a:rPr>
              <a:t> bez KVB i ↑ </a:t>
            </a:r>
            <a:r>
              <a:rPr lang="hr-HR" sz="2500" b="1" dirty="0" err="1">
                <a:solidFill>
                  <a:schemeClr val="bg1"/>
                </a:solidFill>
              </a:rPr>
              <a:t>troponin</a:t>
            </a:r>
            <a:r>
              <a:rPr lang="hr-HR" sz="2500" b="1" dirty="0">
                <a:solidFill>
                  <a:schemeClr val="bg1"/>
                </a:solidFill>
              </a:rPr>
              <a:t> T	                           </a:t>
            </a:r>
            <a:r>
              <a:rPr lang="hr-HR" sz="2500" i="1" dirty="0">
                <a:solidFill>
                  <a:schemeClr val="bg1"/>
                </a:solidFill>
              </a:rPr>
              <a:t>smrtnost </a:t>
            </a:r>
            <a:r>
              <a:rPr lang="hr-HR" sz="2500" b="1" i="1" dirty="0">
                <a:solidFill>
                  <a:srgbClr val="FFFF00"/>
                </a:solidFill>
              </a:rPr>
              <a:t>37,50 %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hr-HR" sz="1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D262E-1B18-4487-A981-14D2F8A1FAF6}"/>
              </a:ext>
            </a:extLst>
          </p:cNvPr>
          <p:cNvSpPr txBox="1"/>
          <p:nvPr/>
        </p:nvSpPr>
        <p:spPr>
          <a:xfrm>
            <a:off x="1657350" y="3786843"/>
            <a:ext cx="8671393" cy="815608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1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500" b="1" dirty="0">
                <a:solidFill>
                  <a:schemeClr val="bg1"/>
                </a:solidFill>
              </a:rPr>
              <a:t> postojeća KVB i normalan </a:t>
            </a:r>
            <a:r>
              <a:rPr lang="hr-HR" sz="2500" b="1" dirty="0" err="1">
                <a:solidFill>
                  <a:schemeClr val="bg1"/>
                </a:solidFill>
              </a:rPr>
              <a:t>troponin</a:t>
            </a:r>
            <a:r>
              <a:rPr lang="hr-HR" sz="2500" b="1" dirty="0">
                <a:solidFill>
                  <a:schemeClr val="bg1"/>
                </a:solidFill>
              </a:rPr>
              <a:t> T	</a:t>
            </a:r>
            <a:r>
              <a:rPr lang="hr-HR" sz="2500" i="1" dirty="0">
                <a:solidFill>
                  <a:schemeClr val="bg1"/>
                </a:solidFill>
              </a:rPr>
              <a:t>smrtnost </a:t>
            </a:r>
            <a:r>
              <a:rPr lang="hr-HR" sz="2500" b="1" i="1" dirty="0">
                <a:solidFill>
                  <a:srgbClr val="FFFF00"/>
                </a:solidFill>
              </a:rPr>
              <a:t>13,33 %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hr-HR" sz="1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A0999-7FB2-4CB2-9443-0DE72B6D3FC0}"/>
              </a:ext>
            </a:extLst>
          </p:cNvPr>
          <p:cNvSpPr txBox="1"/>
          <p:nvPr/>
        </p:nvSpPr>
        <p:spPr>
          <a:xfrm>
            <a:off x="1657350" y="4684105"/>
            <a:ext cx="8671393" cy="815608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hr-HR" sz="1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500" b="1" dirty="0">
                <a:solidFill>
                  <a:schemeClr val="bg1"/>
                </a:solidFill>
              </a:rPr>
              <a:t>bez KVB i normalan </a:t>
            </a:r>
            <a:r>
              <a:rPr lang="hr-HR" sz="2500" b="1" dirty="0" err="1">
                <a:solidFill>
                  <a:schemeClr val="bg1"/>
                </a:solidFill>
              </a:rPr>
              <a:t>troponin</a:t>
            </a:r>
            <a:r>
              <a:rPr lang="hr-HR" sz="2500" b="1" dirty="0">
                <a:solidFill>
                  <a:schemeClr val="bg1"/>
                </a:solidFill>
              </a:rPr>
              <a:t> T	             </a:t>
            </a:r>
            <a:r>
              <a:rPr lang="hr-HR" sz="2500" i="1" dirty="0">
                <a:solidFill>
                  <a:schemeClr val="bg1"/>
                </a:solidFill>
              </a:rPr>
              <a:t>smrtnost  </a:t>
            </a:r>
            <a:r>
              <a:rPr lang="hr-HR" sz="2500" b="1" i="1" dirty="0">
                <a:solidFill>
                  <a:srgbClr val="FFFF00"/>
                </a:solidFill>
              </a:rPr>
              <a:t>7,62 %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hr-HR" sz="100" b="1" dirty="0">
              <a:solidFill>
                <a:schemeClr val="bg1"/>
              </a:solidFill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0DE310CC-7958-4148-AF57-3394486EBC18}"/>
              </a:ext>
            </a:extLst>
          </p:cNvPr>
          <p:cNvSpPr/>
          <p:nvPr/>
        </p:nvSpPr>
        <p:spPr>
          <a:xfrm>
            <a:off x="490226" y="1988005"/>
            <a:ext cx="1373031" cy="3513866"/>
          </a:xfrm>
          <a:prstGeom prst="upArrow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F512DAB8-613F-4525-B3D5-E9E77D9D5735}"/>
              </a:ext>
            </a:extLst>
          </p:cNvPr>
          <p:cNvSpPr txBox="1"/>
          <p:nvPr/>
        </p:nvSpPr>
        <p:spPr>
          <a:xfrm>
            <a:off x="1657350" y="5647237"/>
            <a:ext cx="8671393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spcAft>
                <a:spcPts val="12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kern="0" dirty="0">
                <a:solidFill>
                  <a:srgbClr val="000066"/>
                </a:solidFill>
              </a:rPr>
              <a:t>podaci retrospektivne studije, 187 COVID-19 bolesnika hospitaliziranih u </a:t>
            </a:r>
            <a:r>
              <a:rPr lang="hr-HR" i="1" kern="0" dirty="0" err="1">
                <a:solidFill>
                  <a:srgbClr val="000066"/>
                </a:solidFill>
              </a:rPr>
              <a:t>Seventh</a:t>
            </a:r>
            <a:r>
              <a:rPr lang="hr-HR" i="1" kern="0" dirty="0">
                <a:solidFill>
                  <a:srgbClr val="000066"/>
                </a:solidFill>
              </a:rPr>
              <a:t> </a:t>
            </a:r>
            <a:r>
              <a:rPr lang="hr-HR" i="1" kern="0" dirty="0" err="1">
                <a:solidFill>
                  <a:srgbClr val="000066"/>
                </a:solidFill>
              </a:rPr>
              <a:t>Hospital</a:t>
            </a:r>
            <a:r>
              <a:rPr lang="hr-HR" i="1" kern="0" dirty="0">
                <a:solidFill>
                  <a:srgbClr val="000066"/>
                </a:solidFill>
              </a:rPr>
              <a:t> </a:t>
            </a:r>
            <a:r>
              <a:rPr lang="hr-HR" i="1" kern="0" dirty="0" err="1">
                <a:solidFill>
                  <a:srgbClr val="000066"/>
                </a:solidFill>
              </a:rPr>
              <a:t>of</a:t>
            </a:r>
            <a:r>
              <a:rPr lang="hr-HR" i="1" kern="0" dirty="0">
                <a:solidFill>
                  <a:srgbClr val="000066"/>
                </a:solidFill>
              </a:rPr>
              <a:t> Wuhan City </a:t>
            </a:r>
            <a:r>
              <a:rPr lang="hr-HR" kern="0" dirty="0">
                <a:solidFill>
                  <a:srgbClr val="000066"/>
                </a:solidFill>
              </a:rPr>
              <a:t>u razdoblju 23. siječnja – 23. veljače 2020</a:t>
            </a:r>
            <a:r>
              <a:rPr lang="hr-HR" sz="2200" kern="0" dirty="0">
                <a:solidFill>
                  <a:srgbClr val="00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7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4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113447" cy="17851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 algn="just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izravna povezanost porasta vrijednosti </a:t>
            </a:r>
            <a:r>
              <a:rPr lang="hr-HR" sz="2500" b="1" u="sng" kern="0" dirty="0">
                <a:solidFill>
                  <a:srgbClr val="000066"/>
                </a:solidFill>
              </a:rPr>
              <a:t>NT-</a:t>
            </a:r>
            <a:r>
              <a:rPr lang="hr-HR" sz="2500" b="1" u="sng" kern="0" dirty="0" err="1">
                <a:solidFill>
                  <a:srgbClr val="000066"/>
                </a:solidFill>
              </a:rPr>
              <a:t>proBNP</a:t>
            </a:r>
            <a:r>
              <a:rPr lang="hr-HR" sz="2500" kern="0" dirty="0">
                <a:solidFill>
                  <a:srgbClr val="000066"/>
                </a:solidFill>
              </a:rPr>
              <a:t> i incidencije </a:t>
            </a:r>
            <a:r>
              <a:rPr lang="hr-HR" sz="2500" b="1" u="sng" kern="0" dirty="0">
                <a:solidFill>
                  <a:srgbClr val="000066"/>
                </a:solidFill>
              </a:rPr>
              <a:t>malignih aritmija</a:t>
            </a:r>
            <a:r>
              <a:rPr lang="hr-HR" sz="2500" kern="0" dirty="0">
                <a:solidFill>
                  <a:srgbClr val="000066"/>
                </a:solidFill>
              </a:rPr>
              <a:t> s porastom razina </a:t>
            </a:r>
            <a:r>
              <a:rPr lang="hr-HR" sz="2500" b="1" u="sng" kern="0" dirty="0" err="1">
                <a:solidFill>
                  <a:srgbClr val="000066"/>
                </a:solidFill>
              </a:rPr>
              <a:t>troponina</a:t>
            </a:r>
            <a:r>
              <a:rPr lang="hr-HR" sz="2500" b="1" u="sng" kern="0" dirty="0">
                <a:solidFill>
                  <a:srgbClr val="000066"/>
                </a:solidFill>
              </a:rPr>
              <a:t> T</a:t>
            </a:r>
            <a:r>
              <a:rPr lang="hr-HR" sz="2500" b="1" kern="0" dirty="0">
                <a:solidFill>
                  <a:srgbClr val="000066"/>
                </a:solidFill>
              </a:rPr>
              <a:t> </a:t>
            </a:r>
            <a:r>
              <a:rPr lang="hr-HR" sz="2500" kern="0" dirty="0">
                <a:solidFill>
                  <a:srgbClr val="000066"/>
                </a:solidFill>
              </a:rPr>
              <a:t>upućuje na </a:t>
            </a:r>
            <a:r>
              <a:rPr lang="hr-HR" sz="2500" b="1" kern="0" dirty="0">
                <a:solidFill>
                  <a:srgbClr val="C00000"/>
                </a:solidFill>
              </a:rPr>
              <a:t>akutnu ozljedu miokarda</a:t>
            </a:r>
            <a:r>
              <a:rPr lang="hr-HR" sz="2500" kern="0" dirty="0">
                <a:solidFill>
                  <a:srgbClr val="000066"/>
                </a:solidFill>
              </a:rPr>
              <a:t>, a ne na nazočnost kronične KVB </a:t>
            </a:r>
            <a:r>
              <a:rPr lang="hr-HR" sz="2500" b="1" kern="0" dirty="0">
                <a:solidFill>
                  <a:srgbClr val="C00000"/>
                </a:solidFill>
              </a:rPr>
              <a:t>kao uzroka visokog mortaliteta </a:t>
            </a:r>
            <a:r>
              <a:rPr lang="hr-HR" sz="2500" kern="0" dirty="0">
                <a:solidFill>
                  <a:srgbClr val="000066"/>
                </a:solidFill>
              </a:rPr>
              <a:t>u COVID-19 bolesnika</a:t>
            </a:r>
          </a:p>
          <a:p>
            <a:pPr marL="457200" lvl="0" indent="-457200" algn="just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500" kern="0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95552-DC1E-4C87-9611-27CE7AE60BCC}"/>
              </a:ext>
            </a:extLst>
          </p:cNvPr>
          <p:cNvSpPr txBox="1"/>
          <p:nvPr/>
        </p:nvSpPr>
        <p:spPr>
          <a:xfrm>
            <a:off x="504819" y="6401290"/>
            <a:ext cx="1111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Guo</a:t>
            </a:r>
            <a:r>
              <a:rPr lang="hr-HR" sz="1200" i="1" dirty="0">
                <a:solidFill>
                  <a:srgbClr val="000066"/>
                </a:solidFill>
              </a:rPr>
              <a:t> T.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implications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Fatal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Outcomes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Patients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with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Disease</a:t>
            </a:r>
            <a:r>
              <a:rPr lang="hr-HR" sz="1200" i="1" dirty="0">
                <a:solidFill>
                  <a:srgbClr val="000066"/>
                </a:solidFill>
              </a:rPr>
              <a:t> 2019 (COVID-19). JAAC,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5F52BB1-C088-43BB-9681-0E3EAB164472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SMRTNOST </a:t>
            </a: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U COVID-19 BOLESNIKA (3)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i="1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ozljeda miokarda i ranija KVB</a:t>
            </a:r>
            <a:endParaRPr lang="hr-HR" sz="4000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pic>
        <p:nvPicPr>
          <p:cNvPr id="3074" name="Picture 2" descr="cardiomyocytes - Humpath.com - Human pathology">
            <a:extLst>
              <a:ext uri="{FF2B5EF4-FFF2-40B4-BE49-F238E27FC236}">
                <a16:creationId xmlns:a16="http://schemas.microsoft.com/office/drawing/2014/main" id="{2F1A6081-427E-4BAF-99B1-990E4DE68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55" y="3361806"/>
            <a:ext cx="2643681" cy="21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rdiomyocytes - Humpath.com - Human pathology">
            <a:extLst>
              <a:ext uri="{FF2B5EF4-FFF2-40B4-BE49-F238E27FC236}">
                <a16:creationId xmlns:a16="http://schemas.microsoft.com/office/drawing/2014/main" id="{8BC7BD0E-2521-4803-8648-CCE10816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80536" y="3361806"/>
            <a:ext cx="2643681" cy="21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rdiomyocytes - Humpath.com - Human pathology">
            <a:extLst>
              <a:ext uri="{FF2B5EF4-FFF2-40B4-BE49-F238E27FC236}">
                <a16:creationId xmlns:a16="http://schemas.microsoft.com/office/drawing/2014/main" id="{6BF89F0F-6CA3-4C74-97ED-E9DF9E9D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99452" y="3361806"/>
            <a:ext cx="2643681" cy="21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rdiomyocytes - Humpath.com - Human pathology">
            <a:extLst>
              <a:ext uri="{FF2B5EF4-FFF2-40B4-BE49-F238E27FC236}">
                <a16:creationId xmlns:a16="http://schemas.microsoft.com/office/drawing/2014/main" id="{DCBC0709-7429-40C1-9232-C6664DC08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17" y="3361806"/>
            <a:ext cx="2643681" cy="21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0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113449" cy="43704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u="sng" kern="0" dirty="0" err="1">
                <a:solidFill>
                  <a:srgbClr val="000066"/>
                </a:solidFill>
              </a:rPr>
              <a:t>biljezi</a:t>
            </a:r>
            <a:r>
              <a:rPr lang="hr-HR" sz="2500" b="1" u="sng" kern="0" dirty="0">
                <a:solidFill>
                  <a:srgbClr val="000066"/>
                </a:solidFill>
              </a:rPr>
              <a:t> srčane nekroze</a:t>
            </a:r>
            <a:r>
              <a:rPr lang="hr-HR" sz="2500" b="1" kern="0" dirty="0">
                <a:solidFill>
                  <a:srgbClr val="000066"/>
                </a:solidFill>
              </a:rPr>
              <a:t> </a:t>
            </a:r>
            <a:r>
              <a:rPr lang="hr-HR" sz="2500" kern="0" dirty="0">
                <a:solidFill>
                  <a:srgbClr val="000066"/>
                </a:solidFill>
              </a:rPr>
              <a:t>(</a:t>
            </a:r>
            <a:r>
              <a:rPr lang="hr-HR" sz="2500" kern="0" dirty="0" err="1">
                <a:solidFill>
                  <a:srgbClr val="000066"/>
                </a:solidFill>
              </a:rPr>
              <a:t>troponin</a:t>
            </a:r>
            <a:r>
              <a:rPr lang="hr-HR" sz="2500" kern="0" dirty="0">
                <a:solidFill>
                  <a:srgbClr val="000066"/>
                </a:solidFill>
              </a:rPr>
              <a:t> T - </a:t>
            </a:r>
            <a:r>
              <a:rPr lang="hr-HR" sz="2500" kern="0" dirty="0" err="1">
                <a:solidFill>
                  <a:srgbClr val="000066"/>
                </a:solidFill>
              </a:rPr>
              <a:t>TnT</a:t>
            </a:r>
            <a:r>
              <a:rPr lang="hr-HR" sz="2500" kern="0" dirty="0">
                <a:solidFill>
                  <a:srgbClr val="000066"/>
                </a:solidFill>
              </a:rPr>
              <a:t>) </a:t>
            </a:r>
            <a:r>
              <a:rPr lang="hr-HR" sz="2500" b="1" u="sng" kern="0" dirty="0">
                <a:solidFill>
                  <a:srgbClr val="000066"/>
                </a:solidFill>
              </a:rPr>
              <a:t>trebali bi se redovito nadzirati</a:t>
            </a:r>
            <a:r>
              <a:rPr lang="hr-HR" sz="2500" b="1" kern="0" dirty="0">
                <a:solidFill>
                  <a:srgbClr val="000066"/>
                </a:solidFill>
              </a:rPr>
              <a:t> </a:t>
            </a:r>
            <a:r>
              <a:rPr lang="hr-HR" sz="2500" kern="0" dirty="0">
                <a:solidFill>
                  <a:srgbClr val="000066"/>
                </a:solidFill>
              </a:rPr>
              <a:t>u svih, a posebno u bolesnika s ranijom KVB i COVID-19 infekcijom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 err="1">
                <a:solidFill>
                  <a:srgbClr val="000066"/>
                </a:solidFill>
              </a:rPr>
              <a:t>TnT</a:t>
            </a:r>
            <a:r>
              <a:rPr lang="hr-HR" sz="2500" kern="0" dirty="0">
                <a:solidFill>
                  <a:srgbClr val="000066"/>
                </a:solidFill>
              </a:rPr>
              <a:t> je sada neiskorištena, dostupna i korisna metoda stratifikacije rizika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u="sng" kern="0" dirty="0">
                <a:solidFill>
                  <a:srgbClr val="000066"/>
                </a:solidFill>
              </a:rPr>
              <a:t>kontrolom </a:t>
            </a:r>
            <a:r>
              <a:rPr lang="hr-HR" sz="2500" b="1" u="sng" kern="0" dirty="0" err="1">
                <a:solidFill>
                  <a:srgbClr val="000066"/>
                </a:solidFill>
              </a:rPr>
              <a:t>TnT</a:t>
            </a:r>
            <a:r>
              <a:rPr lang="hr-HR" sz="2500" b="1" kern="0" dirty="0">
                <a:solidFill>
                  <a:srgbClr val="000066"/>
                </a:solidFill>
              </a:rPr>
              <a:t> </a:t>
            </a:r>
            <a:r>
              <a:rPr lang="hr-HR" sz="2500" kern="0" dirty="0">
                <a:solidFill>
                  <a:srgbClr val="000066"/>
                </a:solidFill>
              </a:rPr>
              <a:t>omogućila bi se </a:t>
            </a:r>
            <a:r>
              <a:rPr lang="hr-HR" sz="2500" b="1" u="sng" kern="0" dirty="0">
                <a:solidFill>
                  <a:srgbClr val="000066"/>
                </a:solidFill>
              </a:rPr>
              <a:t>identifikacija najrizičnijih bolesnika</a:t>
            </a:r>
            <a:r>
              <a:rPr lang="hr-HR" sz="2500" b="1" kern="0" dirty="0">
                <a:solidFill>
                  <a:srgbClr val="000066"/>
                </a:solidFill>
              </a:rPr>
              <a:t> </a:t>
            </a:r>
            <a:r>
              <a:rPr lang="hr-HR" sz="2500" kern="0" dirty="0">
                <a:solidFill>
                  <a:srgbClr val="000066"/>
                </a:solidFill>
              </a:rPr>
              <a:t>i prilagodba terapijskog pristupa uključujući ranu intenzivnu terapiju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u="sng" kern="0" dirty="0">
                <a:solidFill>
                  <a:srgbClr val="000066"/>
                </a:solidFill>
              </a:rPr>
              <a:t>algoritam </a:t>
            </a:r>
            <a:r>
              <a:rPr lang="hr-HR" sz="2500" b="1" u="sng" kern="0" dirty="0" err="1">
                <a:solidFill>
                  <a:srgbClr val="000066"/>
                </a:solidFill>
              </a:rPr>
              <a:t>TnT</a:t>
            </a:r>
            <a:r>
              <a:rPr lang="hr-HR" sz="2500" kern="0" dirty="0">
                <a:solidFill>
                  <a:srgbClr val="000066"/>
                </a:solidFill>
              </a:rPr>
              <a:t>: stručnjaci složni u potrebi određivanja bazalne vrijednosti, a o daljnjoj dinamici ne postoji konsenzus (svaka 2-3 dana, svaki dan, svakih 8 h)*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500" kern="0" dirty="0">
              <a:solidFill>
                <a:srgbClr val="000066"/>
              </a:solidFill>
            </a:endParaRPr>
          </a:p>
          <a:p>
            <a:pPr lvl="0">
              <a:spcAft>
                <a:spcPts val="12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*</a:t>
            </a:r>
            <a:r>
              <a:rPr lang="hr-HR" sz="2800" i="1" kern="0" dirty="0">
                <a:solidFill>
                  <a:srgbClr val="000066"/>
                </a:solidFill>
              </a:rPr>
              <a:t> </a:t>
            </a:r>
            <a:r>
              <a:rPr lang="hr-HR" sz="2000" i="1" kern="0" dirty="0">
                <a:solidFill>
                  <a:srgbClr val="000066"/>
                </a:solidFill>
              </a:rPr>
              <a:t>prijedlozi iz rasprave stručnjaka u organizaciji Texas </a:t>
            </a:r>
            <a:r>
              <a:rPr lang="hr-HR" sz="2000" i="1" kern="0" dirty="0" err="1">
                <a:solidFill>
                  <a:srgbClr val="000066"/>
                </a:solidFill>
              </a:rPr>
              <a:t>Heart</a:t>
            </a:r>
            <a:r>
              <a:rPr lang="hr-HR" sz="2000" i="1" kern="0" dirty="0">
                <a:solidFill>
                  <a:srgbClr val="000066"/>
                </a:solidFill>
              </a:rPr>
              <a:t> Institute uz sudjelovanje </a:t>
            </a:r>
            <a:r>
              <a:rPr lang="hr-HR" sz="2000" i="1" kern="0" dirty="0" err="1">
                <a:solidFill>
                  <a:srgbClr val="000066"/>
                </a:solidFill>
              </a:rPr>
              <a:t>Madjid</a:t>
            </a:r>
            <a:r>
              <a:rPr lang="hr-HR" sz="2000" i="1" kern="0" dirty="0">
                <a:solidFill>
                  <a:srgbClr val="000066"/>
                </a:solidFill>
              </a:rPr>
              <a:t> M.</a:t>
            </a:r>
            <a:endParaRPr lang="hr-HR" sz="2000" kern="0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76A43-F203-4248-8ECB-7B32763F60FE}"/>
              </a:ext>
            </a:extLst>
          </p:cNvPr>
          <p:cNvSpPr txBox="1"/>
          <p:nvPr/>
        </p:nvSpPr>
        <p:spPr>
          <a:xfrm>
            <a:off x="504819" y="6130697"/>
            <a:ext cx="1111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Guo</a:t>
            </a:r>
            <a:r>
              <a:rPr lang="hr-HR" sz="1200" i="1" dirty="0">
                <a:solidFill>
                  <a:srgbClr val="000066"/>
                </a:solidFill>
              </a:rPr>
              <a:t> T.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implications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Fatal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Outcomes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Patients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with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Disease</a:t>
            </a:r>
            <a:r>
              <a:rPr lang="hr-HR" sz="1200" i="1" dirty="0">
                <a:solidFill>
                  <a:srgbClr val="000066"/>
                </a:solidFill>
              </a:rPr>
              <a:t> 2019 (COVID-19). JAAC,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  <a:p>
            <a:r>
              <a:rPr lang="hr-HR" sz="1200" i="1" dirty="0" err="1">
                <a:solidFill>
                  <a:srgbClr val="000066"/>
                </a:solidFill>
              </a:rPr>
              <a:t>Madjid</a:t>
            </a:r>
            <a:r>
              <a:rPr lang="hr-HR" sz="1200" i="1" dirty="0">
                <a:solidFill>
                  <a:srgbClr val="000066"/>
                </a:solidFill>
              </a:rPr>
              <a:t> M.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Potential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Effects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Coronaviruses</a:t>
            </a:r>
            <a:r>
              <a:rPr lang="hr-HR" sz="1200" i="1" dirty="0">
                <a:solidFill>
                  <a:srgbClr val="000066"/>
                </a:solidFill>
              </a:rPr>
              <a:t> on </a:t>
            </a:r>
            <a:r>
              <a:rPr lang="hr-HR" sz="1200" i="1" dirty="0" err="1">
                <a:solidFill>
                  <a:srgbClr val="000066"/>
                </a:solidFill>
              </a:rPr>
              <a:t>the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System. JAMA </a:t>
            </a:r>
            <a:r>
              <a:rPr lang="hr-HR" sz="1200" i="1" dirty="0" err="1">
                <a:solidFill>
                  <a:srgbClr val="000066"/>
                </a:solidFill>
              </a:rPr>
              <a:t>Cardiology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</a:t>
            </a:r>
          </a:p>
          <a:p>
            <a:r>
              <a:rPr lang="hr-HR" sz="1200" i="1" dirty="0">
                <a:solidFill>
                  <a:srgbClr val="000066"/>
                </a:solidFill>
              </a:rPr>
              <a:t>*</a:t>
            </a:r>
            <a:r>
              <a:rPr lang="hr-HR" sz="1200" dirty="0">
                <a:hlinkClick r:id="rId3"/>
              </a:rPr>
              <a:t>https://www.youtube.com/watch?v=KeLcqsISrZg&amp;feature=youtu.be</a:t>
            </a:r>
            <a:r>
              <a:rPr lang="hr-HR" sz="1200" dirty="0"/>
              <a:t> </a:t>
            </a:r>
          </a:p>
          <a:p>
            <a:endParaRPr lang="hr-HR" sz="1200" i="1" dirty="0">
              <a:solidFill>
                <a:srgbClr val="000066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F7E14EC-E45D-4EDC-BE36-91F29F3752EB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PORUKE IZ WUHANA (1)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1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srce u središtu</a:t>
            </a:r>
            <a:r>
              <a:rPr lang="hr-HR" sz="4000" b="1" i="0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 </a:t>
            </a:r>
            <a:endParaRPr lang="hr-HR" sz="4000" b="1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98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113449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visoka uloga ehokardiografije u COVID-19 bolesnika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u="sng" kern="0" dirty="0">
                <a:solidFill>
                  <a:srgbClr val="000066"/>
                </a:solidFill>
              </a:rPr>
              <a:t>indikacije prema kliničkoj slici, tijeku bolesti, komplikacijama i dinamici </a:t>
            </a:r>
            <a:r>
              <a:rPr lang="hr-HR" sz="2500" b="1" u="sng" kern="0" dirty="0" err="1">
                <a:solidFill>
                  <a:srgbClr val="000066"/>
                </a:solidFill>
              </a:rPr>
              <a:t>TnT</a:t>
            </a:r>
            <a:endParaRPr lang="hr-HR" sz="2500" b="1" u="sng" kern="0" dirty="0">
              <a:solidFill>
                <a:srgbClr val="000066"/>
              </a:solidFill>
            </a:endParaRP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globalno potreban </a:t>
            </a:r>
            <a:r>
              <a:rPr lang="hr-HR" sz="2500" b="1" u="sng" kern="0" dirty="0">
                <a:solidFill>
                  <a:srgbClr val="000066"/>
                </a:solidFill>
              </a:rPr>
              <a:t>oprez u provedbi ehokardiografije </a:t>
            </a:r>
            <a:r>
              <a:rPr lang="hr-HR" sz="2500" kern="0" dirty="0">
                <a:solidFill>
                  <a:srgbClr val="000066"/>
                </a:solidFill>
              </a:rPr>
              <a:t>u doba COVID-19</a:t>
            </a:r>
            <a:r>
              <a:rPr lang="hr-HR" sz="2500" b="1" kern="0" dirty="0">
                <a:solidFill>
                  <a:srgbClr val="000066"/>
                </a:solidFill>
              </a:rPr>
              <a:t> </a:t>
            </a:r>
            <a:r>
              <a:rPr lang="hr-HR" sz="2500" kern="0" dirty="0">
                <a:solidFill>
                  <a:srgbClr val="000066"/>
                </a:solidFill>
              </a:rPr>
              <a:t>i</a:t>
            </a:r>
            <a:r>
              <a:rPr lang="hr-HR" sz="2500" b="1" u="sng" kern="0" dirty="0">
                <a:solidFill>
                  <a:srgbClr val="000066"/>
                </a:solidFill>
              </a:rPr>
              <a:t> postupanje prema posebnim preporukama stručnih društava</a:t>
            </a:r>
            <a:r>
              <a:rPr lang="hr-HR" sz="2500" kern="0" dirty="0">
                <a:solidFill>
                  <a:srgbClr val="000066"/>
                </a:solidFill>
              </a:rPr>
              <a:t> </a:t>
            </a:r>
            <a:endParaRPr lang="hr-HR" sz="2000" i="1" kern="0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76A43-F203-4248-8ECB-7B32763F60FE}"/>
              </a:ext>
            </a:extLst>
          </p:cNvPr>
          <p:cNvSpPr txBox="1"/>
          <p:nvPr/>
        </p:nvSpPr>
        <p:spPr>
          <a:xfrm>
            <a:off x="504819" y="6130697"/>
            <a:ext cx="1111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Guo</a:t>
            </a:r>
            <a:r>
              <a:rPr lang="hr-HR" sz="1200" i="1" dirty="0">
                <a:solidFill>
                  <a:srgbClr val="000066"/>
                </a:solidFill>
              </a:rPr>
              <a:t> T.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implications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Fatal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Outcomes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Patients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with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Disease</a:t>
            </a:r>
            <a:r>
              <a:rPr lang="hr-HR" sz="1200" i="1" dirty="0">
                <a:solidFill>
                  <a:srgbClr val="000066"/>
                </a:solidFill>
              </a:rPr>
              <a:t> 2019 (COVID-19). JAAC,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  <a:p>
            <a:r>
              <a:rPr lang="hr-HR" sz="1200" i="1" dirty="0" err="1">
                <a:solidFill>
                  <a:srgbClr val="000066"/>
                </a:solidFill>
              </a:rPr>
              <a:t>Madjid</a:t>
            </a:r>
            <a:r>
              <a:rPr lang="hr-HR" sz="1200" i="1" dirty="0">
                <a:solidFill>
                  <a:srgbClr val="000066"/>
                </a:solidFill>
              </a:rPr>
              <a:t> M.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Potential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Effects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Coronaviruses</a:t>
            </a:r>
            <a:r>
              <a:rPr lang="hr-HR" sz="1200" i="1" dirty="0">
                <a:solidFill>
                  <a:srgbClr val="000066"/>
                </a:solidFill>
              </a:rPr>
              <a:t> on </a:t>
            </a:r>
            <a:r>
              <a:rPr lang="hr-HR" sz="1200" i="1" dirty="0" err="1">
                <a:solidFill>
                  <a:srgbClr val="000066"/>
                </a:solidFill>
              </a:rPr>
              <a:t>the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System. JAMA </a:t>
            </a:r>
            <a:r>
              <a:rPr lang="hr-HR" sz="1200" i="1" dirty="0" err="1">
                <a:solidFill>
                  <a:srgbClr val="000066"/>
                </a:solidFill>
              </a:rPr>
              <a:t>Cardiology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</a:t>
            </a:r>
          </a:p>
          <a:p>
            <a:r>
              <a:rPr lang="hr-HR" sz="1200" dirty="0">
                <a:hlinkClick r:id="rId3"/>
              </a:rPr>
              <a:t>https://www.youtube.com/watch?v=KeLcqsISrZg&amp;feature=youtu.be</a:t>
            </a:r>
            <a:r>
              <a:rPr lang="hr-HR" sz="1200" dirty="0"/>
              <a:t> </a:t>
            </a:r>
          </a:p>
          <a:p>
            <a:endParaRPr lang="hr-HR" sz="1200" i="1" dirty="0">
              <a:solidFill>
                <a:srgbClr val="000066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F7E14EC-E45D-4EDC-BE36-91F29F3752EB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PORUKE IZ WUHANA (2)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1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srce u središtu</a:t>
            </a:r>
            <a:r>
              <a:rPr lang="hr-HR" sz="4000" b="1" i="0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 </a:t>
            </a:r>
            <a:endParaRPr lang="hr-HR" sz="4000" b="1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23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113449" cy="44627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Aft>
                <a:spcPts val="12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i="1" u="sng" kern="0" dirty="0">
                <a:solidFill>
                  <a:srgbClr val="000066"/>
                </a:solidFill>
              </a:rPr>
              <a:t>preporuke stručnih društava za provedbu ehokardiografije u doba COVID-19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metodologija postupanja s naglaskom na zaštitu bolesnika i osoblja; dokumenti doneseni prije objave podataka iz Wuhana, a koji upućuju na značaj ozljede miokarda, dokument </a:t>
            </a:r>
            <a:r>
              <a:rPr lang="hr-HR" sz="2500" i="1" kern="0" dirty="0">
                <a:solidFill>
                  <a:srgbClr val="000066"/>
                </a:solidFill>
              </a:rPr>
              <a:t>European </a:t>
            </a:r>
            <a:r>
              <a:rPr lang="hr-HR" sz="2500" i="1" kern="0" dirty="0" err="1">
                <a:solidFill>
                  <a:srgbClr val="000066"/>
                </a:solidFill>
              </a:rPr>
              <a:t>Society</a:t>
            </a:r>
            <a:r>
              <a:rPr lang="hr-HR" sz="2500" i="1" kern="0" dirty="0">
                <a:solidFill>
                  <a:srgbClr val="000066"/>
                </a:solidFill>
              </a:rPr>
              <a:t> </a:t>
            </a:r>
            <a:r>
              <a:rPr lang="hr-HR" sz="2500" i="1" kern="0" dirty="0" err="1">
                <a:solidFill>
                  <a:srgbClr val="000066"/>
                </a:solidFill>
              </a:rPr>
              <a:t>of</a:t>
            </a:r>
            <a:r>
              <a:rPr lang="hr-HR" sz="2500" i="1" kern="0" dirty="0">
                <a:solidFill>
                  <a:srgbClr val="000066"/>
                </a:solidFill>
              </a:rPr>
              <a:t> </a:t>
            </a:r>
            <a:r>
              <a:rPr lang="hr-HR" sz="2500" i="1" kern="0" dirty="0" err="1">
                <a:solidFill>
                  <a:srgbClr val="000066"/>
                </a:solidFill>
              </a:rPr>
              <a:t>Cardiology</a:t>
            </a:r>
            <a:r>
              <a:rPr lang="hr-HR" sz="2500" i="1" kern="0" dirty="0">
                <a:solidFill>
                  <a:srgbClr val="000066"/>
                </a:solidFill>
              </a:rPr>
              <a:t> </a:t>
            </a:r>
            <a:r>
              <a:rPr lang="hr-HR" sz="2500" kern="0" dirty="0">
                <a:solidFill>
                  <a:srgbClr val="000066"/>
                </a:solidFill>
              </a:rPr>
              <a:t>(ESC) je u izradi</a:t>
            </a:r>
          </a:p>
          <a:p>
            <a:pPr marL="914400" lvl="1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i="1" kern="0" dirty="0">
                <a:solidFill>
                  <a:srgbClr val="000066"/>
                </a:solidFill>
              </a:rPr>
              <a:t>American </a:t>
            </a:r>
            <a:r>
              <a:rPr lang="hr-HR" sz="1900" i="1" kern="0" dirty="0" err="1">
                <a:solidFill>
                  <a:srgbClr val="000066"/>
                </a:solidFill>
              </a:rPr>
              <a:t>Society</a:t>
            </a:r>
            <a:r>
              <a:rPr lang="hr-HR" sz="1900" i="1" kern="0" dirty="0">
                <a:solidFill>
                  <a:srgbClr val="000066"/>
                </a:solidFill>
              </a:rPr>
              <a:t> </a:t>
            </a:r>
            <a:r>
              <a:rPr lang="hr-HR" sz="1900" i="1" kern="0" dirty="0" err="1">
                <a:solidFill>
                  <a:srgbClr val="000066"/>
                </a:solidFill>
              </a:rPr>
              <a:t>of</a:t>
            </a:r>
            <a:r>
              <a:rPr lang="hr-HR" sz="1900" i="1" kern="0" dirty="0">
                <a:solidFill>
                  <a:srgbClr val="000066"/>
                </a:solidFill>
              </a:rPr>
              <a:t> </a:t>
            </a:r>
            <a:r>
              <a:rPr lang="hr-HR" sz="1900" i="1" kern="0" dirty="0" err="1">
                <a:solidFill>
                  <a:srgbClr val="000066"/>
                </a:solidFill>
              </a:rPr>
              <a:t>Echocardiographi</a:t>
            </a:r>
            <a:r>
              <a:rPr lang="hr-HR" sz="1900" i="1" kern="0" dirty="0">
                <a:solidFill>
                  <a:srgbClr val="000066"/>
                </a:solidFill>
              </a:rPr>
              <a:t> - </a:t>
            </a:r>
            <a:r>
              <a:rPr lang="en-US" sz="1900" i="1" dirty="0">
                <a:solidFill>
                  <a:srgbClr val="000066"/>
                </a:solidFill>
              </a:rPr>
              <a:t>ASE Statement on Protection of Patients and Echocardiography Service Providers During the 2019 Novel Coronavirus Outbreak</a:t>
            </a:r>
            <a:endParaRPr lang="hr-HR" sz="1900" i="1" dirty="0">
              <a:solidFill>
                <a:srgbClr val="000066"/>
              </a:solidFill>
            </a:endParaRPr>
          </a:p>
          <a:p>
            <a:pPr marL="914400" lvl="1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i="1" kern="0" dirty="0" err="1">
                <a:solidFill>
                  <a:srgbClr val="000066"/>
                </a:solidFill>
              </a:rPr>
              <a:t>Cardiac</a:t>
            </a:r>
            <a:r>
              <a:rPr lang="hr-HR" sz="1900" i="1" kern="0" dirty="0">
                <a:solidFill>
                  <a:srgbClr val="000066"/>
                </a:solidFill>
              </a:rPr>
              <a:t> </a:t>
            </a:r>
            <a:r>
              <a:rPr lang="hr-HR" sz="1900" i="1" kern="0" dirty="0" err="1">
                <a:solidFill>
                  <a:srgbClr val="000066"/>
                </a:solidFill>
              </a:rPr>
              <a:t>Society</a:t>
            </a:r>
            <a:r>
              <a:rPr lang="hr-HR" sz="1900" i="1" kern="0" dirty="0">
                <a:solidFill>
                  <a:srgbClr val="000066"/>
                </a:solidFill>
              </a:rPr>
              <a:t> </a:t>
            </a:r>
            <a:r>
              <a:rPr lang="hr-HR" sz="1900" i="1" kern="0" dirty="0" err="1">
                <a:solidFill>
                  <a:srgbClr val="000066"/>
                </a:solidFill>
              </a:rPr>
              <a:t>of</a:t>
            </a:r>
            <a:r>
              <a:rPr lang="hr-HR" sz="1900" i="1" kern="0" dirty="0">
                <a:solidFill>
                  <a:srgbClr val="000066"/>
                </a:solidFill>
              </a:rPr>
              <a:t> Australia </a:t>
            </a:r>
            <a:r>
              <a:rPr lang="hr-HR" sz="1900" i="1" kern="0" dirty="0" err="1">
                <a:solidFill>
                  <a:srgbClr val="000066"/>
                </a:solidFill>
              </a:rPr>
              <a:t>and</a:t>
            </a:r>
            <a:r>
              <a:rPr lang="hr-HR" sz="1900" i="1" kern="0" dirty="0">
                <a:solidFill>
                  <a:srgbClr val="000066"/>
                </a:solidFill>
              </a:rPr>
              <a:t> New </a:t>
            </a:r>
            <a:r>
              <a:rPr lang="hr-HR" sz="1900" i="1" kern="0" dirty="0" err="1">
                <a:solidFill>
                  <a:srgbClr val="000066"/>
                </a:solidFill>
              </a:rPr>
              <a:t>Zealand</a:t>
            </a:r>
            <a:r>
              <a:rPr lang="hr-HR" sz="1900" i="1" kern="0" dirty="0">
                <a:solidFill>
                  <a:srgbClr val="000066"/>
                </a:solidFill>
              </a:rPr>
              <a:t> - </a:t>
            </a:r>
            <a:r>
              <a:rPr lang="en-US" sz="1900" i="1" dirty="0">
                <a:solidFill>
                  <a:srgbClr val="000066"/>
                </a:solidFill>
              </a:rPr>
              <a:t>CSANZ Imaging Council Position Statement on Echocardiography</a:t>
            </a:r>
            <a:r>
              <a:rPr lang="hr-HR" sz="1900" i="1" dirty="0">
                <a:solidFill>
                  <a:srgbClr val="000066"/>
                </a:solidFill>
              </a:rPr>
              <a:t> </a:t>
            </a:r>
            <a:r>
              <a:rPr lang="en-US" sz="1900" i="1" dirty="0">
                <a:solidFill>
                  <a:srgbClr val="000066"/>
                </a:solidFill>
              </a:rPr>
              <a:t>Services During the COVID-19 Pandemic</a:t>
            </a:r>
            <a:endParaRPr lang="hr-HR" sz="1900" i="1" dirty="0">
              <a:solidFill>
                <a:srgbClr val="000066"/>
              </a:solidFill>
            </a:endParaRPr>
          </a:p>
          <a:p>
            <a:pPr marL="914400" lvl="1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900" i="1" kern="0" dirty="0">
                <a:solidFill>
                  <a:srgbClr val="000066"/>
                </a:solidFill>
              </a:rPr>
              <a:t>British </a:t>
            </a:r>
            <a:r>
              <a:rPr lang="hr-HR" sz="1900" i="1" kern="0" dirty="0" err="1">
                <a:solidFill>
                  <a:srgbClr val="000066"/>
                </a:solidFill>
              </a:rPr>
              <a:t>Society</a:t>
            </a:r>
            <a:r>
              <a:rPr lang="hr-HR" sz="1900" i="1" kern="0" dirty="0">
                <a:solidFill>
                  <a:srgbClr val="000066"/>
                </a:solidFill>
              </a:rPr>
              <a:t> </a:t>
            </a:r>
            <a:r>
              <a:rPr lang="hr-HR" sz="1900" i="1" kern="0" dirty="0" err="1">
                <a:solidFill>
                  <a:srgbClr val="000066"/>
                </a:solidFill>
              </a:rPr>
              <a:t>of</a:t>
            </a:r>
            <a:r>
              <a:rPr lang="hr-HR" sz="1900" i="1" kern="0" dirty="0">
                <a:solidFill>
                  <a:srgbClr val="000066"/>
                </a:solidFill>
              </a:rPr>
              <a:t> </a:t>
            </a:r>
            <a:r>
              <a:rPr lang="hr-HR" sz="1900" i="1" kern="0" dirty="0" err="1">
                <a:solidFill>
                  <a:srgbClr val="000066"/>
                </a:solidFill>
              </a:rPr>
              <a:t>Echocardiography</a:t>
            </a:r>
            <a:r>
              <a:rPr lang="hr-HR" sz="1900" i="1" kern="0" dirty="0">
                <a:solidFill>
                  <a:srgbClr val="000066"/>
                </a:solidFill>
              </a:rPr>
              <a:t> - </a:t>
            </a:r>
            <a:r>
              <a:rPr lang="en-US" sz="1900" dirty="0">
                <a:solidFill>
                  <a:srgbClr val="000066"/>
                </a:solidFill>
              </a:rPr>
              <a:t>Clinical guidance regarding provision of echocardiography during the COVID-19 pandemic</a:t>
            </a:r>
          </a:p>
          <a:p>
            <a:pPr lvl="1">
              <a:spcAft>
                <a:spcPts val="12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000" i="1" kern="0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76A43-F203-4248-8ECB-7B32763F60FE}"/>
              </a:ext>
            </a:extLst>
          </p:cNvPr>
          <p:cNvSpPr txBox="1"/>
          <p:nvPr/>
        </p:nvSpPr>
        <p:spPr>
          <a:xfrm>
            <a:off x="504819" y="5876697"/>
            <a:ext cx="11113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hlinkClick r:id="rId3"/>
              </a:rPr>
              <a:t>https://www.asecho.org/ase-statement-covid-19/ </a:t>
            </a:r>
            <a:endParaRPr lang="hr-HR" sz="1200" dirty="0"/>
          </a:p>
          <a:p>
            <a:r>
              <a:rPr lang="hr-HR" sz="1200" dirty="0">
                <a:hlinkClick r:id="rId4"/>
              </a:rPr>
              <a:t>https://bsecho.org/covid19</a:t>
            </a:r>
            <a:endParaRPr lang="hr-HR" sz="1200" dirty="0"/>
          </a:p>
          <a:p>
            <a:r>
              <a:rPr lang="hr-HR" sz="1200" dirty="0">
                <a:hlinkClick r:id="rId5"/>
              </a:rPr>
              <a:t>https://www.csanz.edu.au/covid-19/</a:t>
            </a:r>
            <a:endParaRPr lang="hr-HR" sz="1200" dirty="0"/>
          </a:p>
          <a:p>
            <a:r>
              <a:rPr lang="hr-HR" sz="1200" dirty="0">
                <a:hlinkClick r:id="rId6"/>
              </a:rPr>
              <a:t>https://www.escardio.org/Education/COVID-19-and-Cardiology</a:t>
            </a:r>
            <a:r>
              <a:rPr lang="hr-HR" sz="1200" dirty="0"/>
              <a:t> – </a:t>
            </a:r>
            <a:r>
              <a:rPr lang="hr-HR" sz="1200" i="1" dirty="0">
                <a:solidFill>
                  <a:srgbClr val="000066"/>
                </a:solidFill>
              </a:rPr>
              <a:t>video-materijali ESC, pisane upute još su u izradi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F7E14EC-E45D-4EDC-BE36-91F29F3752EB}"/>
              </a:ext>
            </a:extLst>
          </p:cNvPr>
          <p:cNvSpPr txBox="1"/>
          <p:nvPr/>
        </p:nvSpPr>
        <p:spPr>
          <a:xfrm>
            <a:off x="0" y="175107"/>
            <a:ext cx="12191996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EHOKARDIOGRAFIJA U DOBA COVID-19</a:t>
            </a:r>
          </a:p>
        </p:txBody>
      </p:sp>
    </p:spTree>
    <p:extLst>
      <p:ext uri="{BB962C8B-B14F-4D97-AF65-F5344CB8AC3E}">
        <p14:creationId xmlns:p14="http://schemas.microsoft.com/office/powerpoint/2010/main" val="325642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113449" cy="4170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1200"/>
              </a:spcAft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razvoj specifične i efektivne </a:t>
            </a:r>
            <a:r>
              <a:rPr lang="hr-HR" sz="2500" b="1" kern="0" dirty="0">
                <a:solidFill>
                  <a:srgbClr val="C00000"/>
                </a:solidFill>
              </a:rPr>
              <a:t>protuvirusne terapije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optimalne </a:t>
            </a:r>
            <a:r>
              <a:rPr lang="hr-HR" sz="2500" b="1" kern="0" dirty="0" err="1">
                <a:solidFill>
                  <a:srgbClr val="C00000"/>
                </a:solidFill>
              </a:rPr>
              <a:t>suportivne</a:t>
            </a:r>
            <a:r>
              <a:rPr lang="hr-HR" sz="2500" b="1" kern="0" dirty="0">
                <a:solidFill>
                  <a:srgbClr val="C00000"/>
                </a:solidFill>
              </a:rPr>
              <a:t> mjere </a:t>
            </a:r>
            <a:r>
              <a:rPr lang="hr-HR" sz="2500" kern="0" dirty="0">
                <a:solidFill>
                  <a:srgbClr val="000066"/>
                </a:solidFill>
              </a:rPr>
              <a:t>i liječenje komplikacija 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liječenje postojećih kardiovaskularnih bolesti (kroničnih) i stanja razvijenih u sklopu COVID-19 prema </a:t>
            </a:r>
            <a:r>
              <a:rPr lang="hr-HR" sz="2500" b="1" kern="0" dirty="0">
                <a:solidFill>
                  <a:srgbClr val="C00000"/>
                </a:solidFill>
              </a:rPr>
              <a:t>aktualnim smjernicama </a:t>
            </a:r>
            <a:r>
              <a:rPr lang="hr-HR" sz="2500" kern="0" dirty="0">
                <a:solidFill>
                  <a:srgbClr val="000066"/>
                </a:solidFill>
              </a:rPr>
              <a:t>stručnih društava (ESC, AHA/ACC) uključujući </a:t>
            </a:r>
            <a:r>
              <a:rPr lang="hr-HR" sz="2500" kern="0" dirty="0" err="1">
                <a:solidFill>
                  <a:srgbClr val="000066"/>
                </a:solidFill>
              </a:rPr>
              <a:t>inhibitore</a:t>
            </a:r>
            <a:r>
              <a:rPr lang="hr-HR" sz="2500" kern="0" dirty="0">
                <a:solidFill>
                  <a:srgbClr val="000066"/>
                </a:solidFill>
              </a:rPr>
              <a:t> </a:t>
            </a:r>
            <a:r>
              <a:rPr lang="hr-HR" sz="2500" kern="0" dirty="0" err="1">
                <a:solidFill>
                  <a:srgbClr val="000066"/>
                </a:solidFill>
              </a:rPr>
              <a:t>renin-angiotenzin-aldosteronskog</a:t>
            </a:r>
            <a:r>
              <a:rPr lang="hr-HR" sz="2500" kern="0" dirty="0">
                <a:solidFill>
                  <a:srgbClr val="000066"/>
                </a:solidFill>
              </a:rPr>
              <a:t> sustava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u slučajevima </a:t>
            </a:r>
            <a:r>
              <a:rPr lang="hr-HR" sz="2500" b="1" kern="0" dirty="0" err="1">
                <a:solidFill>
                  <a:srgbClr val="C00000"/>
                </a:solidFill>
              </a:rPr>
              <a:t>citokinske</a:t>
            </a:r>
            <a:r>
              <a:rPr lang="hr-HR" sz="2500" b="1" kern="0" dirty="0">
                <a:solidFill>
                  <a:srgbClr val="C00000"/>
                </a:solidFill>
              </a:rPr>
              <a:t> oluje </a:t>
            </a:r>
            <a:r>
              <a:rPr lang="hr-HR" sz="2500" kern="0" dirty="0">
                <a:solidFill>
                  <a:srgbClr val="000066"/>
                </a:solidFill>
              </a:rPr>
              <a:t>koja je povezana s razvojem ARDS-a i miokarditisa razmotriti uvođenje </a:t>
            </a:r>
            <a:r>
              <a:rPr lang="hr-HR" sz="2500" kern="0" dirty="0" err="1">
                <a:solidFill>
                  <a:srgbClr val="000066"/>
                </a:solidFill>
              </a:rPr>
              <a:t>imunomodulacijske</a:t>
            </a:r>
            <a:r>
              <a:rPr lang="hr-HR" sz="2500" kern="0" dirty="0">
                <a:solidFill>
                  <a:srgbClr val="000066"/>
                </a:solidFill>
              </a:rPr>
              <a:t> terapije</a:t>
            </a:r>
            <a:endParaRPr lang="hr-HR" sz="1000" kern="0" dirty="0">
              <a:solidFill>
                <a:srgbClr val="000066"/>
              </a:solidFill>
            </a:endParaRPr>
          </a:p>
          <a:p>
            <a:pPr marL="457200" lvl="0" indent="-457200">
              <a:spcAft>
                <a:spcPts val="1200"/>
              </a:spcAft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kern="0" dirty="0">
                <a:solidFill>
                  <a:srgbClr val="000066"/>
                </a:solidFill>
              </a:rPr>
              <a:t>individualna stratifikacija rizika za razvoj KV komplikacija u COVID-19 infekciji, njihova prevencija, rano prepoznavanje i liječenje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EF50A8-9859-48CC-8E14-9C24254454AD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TERAPIJSKI PRISTUP CO</a:t>
            </a: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VID-19 INFEKCIJI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1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pogled kardiologa</a:t>
            </a:r>
            <a:endParaRPr lang="hr-HR" sz="4000" b="1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DB995-CA55-4114-9A78-1F684FA057C4}"/>
              </a:ext>
            </a:extLst>
          </p:cNvPr>
          <p:cNvSpPr txBox="1"/>
          <p:nvPr/>
        </p:nvSpPr>
        <p:spPr>
          <a:xfrm>
            <a:off x="504819" y="6401290"/>
            <a:ext cx="1111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Madjid</a:t>
            </a:r>
            <a:r>
              <a:rPr lang="hr-HR" sz="1200" i="1" dirty="0">
                <a:solidFill>
                  <a:srgbClr val="000066"/>
                </a:solidFill>
              </a:rPr>
              <a:t> M.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Potential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Effects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Coronaviruses</a:t>
            </a:r>
            <a:r>
              <a:rPr lang="hr-HR" sz="1200" i="1" dirty="0">
                <a:solidFill>
                  <a:srgbClr val="000066"/>
                </a:solidFill>
              </a:rPr>
              <a:t> on </a:t>
            </a:r>
            <a:r>
              <a:rPr lang="hr-HR" sz="1200" i="1" dirty="0" err="1">
                <a:solidFill>
                  <a:srgbClr val="000066"/>
                </a:solidFill>
              </a:rPr>
              <a:t>the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System. JAMA </a:t>
            </a:r>
            <a:r>
              <a:rPr lang="hr-HR" sz="1200" i="1" dirty="0" err="1">
                <a:solidFill>
                  <a:srgbClr val="000066"/>
                </a:solidFill>
              </a:rPr>
              <a:t>Cardiology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</p:txBody>
      </p:sp>
    </p:spTree>
    <p:extLst>
      <p:ext uri="{BB962C8B-B14F-4D97-AF65-F5344CB8AC3E}">
        <p14:creationId xmlns:p14="http://schemas.microsoft.com/office/powerpoint/2010/main" val="40943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1" y="1695453"/>
            <a:ext cx="4913486" cy="30931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ograničeni klinički podaci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53 % bolesnika u kliničkim studijama o COVID-19 nema dostupnih podataka o </a:t>
            </a:r>
            <a:r>
              <a:rPr lang="hr-HR" sz="2500" kern="0" dirty="0" err="1">
                <a:solidFill>
                  <a:srgbClr val="000066"/>
                </a:solidFill>
              </a:rPr>
              <a:t>komorbiditetima</a:t>
            </a:r>
            <a:endParaRPr lang="hr-HR" sz="2500" kern="0" dirty="0">
              <a:solidFill>
                <a:srgbClr val="000066"/>
              </a:solidFill>
            </a:endParaRP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izostanak sustavnih istraživanja i populacijskih studija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EF50A8-9859-48CC-8E14-9C24254454AD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OGRANIČENJA POSTOJEĆIH SPOZNAJA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1" kern="0" dirty="0">
                <a:solidFill>
                  <a:srgbClr val="000066"/>
                </a:solidFill>
                <a:latin typeface="Calibri"/>
              </a:rPr>
              <a:t>i potreba daljnjih istraživanja</a:t>
            </a:r>
            <a:endParaRPr lang="hr-HR" sz="4000" b="1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58BB1-F46C-43F9-B893-17069484054B}"/>
              </a:ext>
            </a:extLst>
          </p:cNvPr>
          <p:cNvSpPr txBox="1"/>
          <p:nvPr/>
        </p:nvSpPr>
        <p:spPr>
          <a:xfrm>
            <a:off x="504820" y="6234969"/>
            <a:ext cx="1111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Madjid</a:t>
            </a:r>
            <a:r>
              <a:rPr lang="hr-HR" sz="1200" i="1" dirty="0">
                <a:solidFill>
                  <a:srgbClr val="000066"/>
                </a:solidFill>
              </a:rPr>
              <a:t> M.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Potential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Effects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Coronaviruses</a:t>
            </a:r>
            <a:r>
              <a:rPr lang="hr-HR" sz="1200" i="1" dirty="0">
                <a:solidFill>
                  <a:srgbClr val="000066"/>
                </a:solidFill>
              </a:rPr>
              <a:t> on </a:t>
            </a:r>
            <a:r>
              <a:rPr lang="hr-HR" sz="1200" i="1" dirty="0" err="1">
                <a:solidFill>
                  <a:srgbClr val="000066"/>
                </a:solidFill>
              </a:rPr>
              <a:t>the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System. JAMA </a:t>
            </a:r>
            <a:r>
              <a:rPr lang="hr-HR" sz="1200" i="1" dirty="0" err="1">
                <a:solidFill>
                  <a:srgbClr val="000066"/>
                </a:solidFill>
              </a:rPr>
              <a:t>Cardiology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  <a:p>
            <a:r>
              <a:rPr lang="hr-HR" sz="1200" i="1" dirty="0" err="1">
                <a:solidFill>
                  <a:srgbClr val="000066"/>
                </a:solidFill>
              </a:rPr>
              <a:t>Guo</a:t>
            </a:r>
            <a:r>
              <a:rPr lang="hr-HR" sz="1200" i="1" dirty="0">
                <a:solidFill>
                  <a:srgbClr val="000066"/>
                </a:solidFill>
              </a:rPr>
              <a:t> T.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implications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Fatal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Outcomes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Patients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with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Disease</a:t>
            </a:r>
            <a:r>
              <a:rPr lang="hr-HR" sz="1200" i="1" dirty="0">
                <a:solidFill>
                  <a:srgbClr val="000066"/>
                </a:solidFill>
              </a:rPr>
              <a:t> 2019 (COVID-19). JAAC,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04059-34D7-44A1-99A0-BA5B11F50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553" y="1652377"/>
            <a:ext cx="6185542" cy="3052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3C1D48-8CF8-465D-94E9-DD31A7D0C95A}"/>
              </a:ext>
            </a:extLst>
          </p:cNvPr>
          <p:cNvSpPr txBox="1"/>
          <p:nvPr/>
        </p:nvSpPr>
        <p:spPr>
          <a:xfrm>
            <a:off x="11495053" y="1652377"/>
            <a:ext cx="308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500" i="1" dirty="0">
                <a:solidFill>
                  <a:srgbClr val="000066"/>
                </a:solidFill>
              </a:rPr>
              <a:t>*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1419F54-3923-471B-A2A3-B5470266F50C}"/>
              </a:ext>
            </a:extLst>
          </p:cNvPr>
          <p:cNvSpPr txBox="1"/>
          <p:nvPr/>
        </p:nvSpPr>
        <p:spPr>
          <a:xfrm>
            <a:off x="504819" y="4942496"/>
            <a:ext cx="10877555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bolesnici s blažim kliničkim slučajevima većinom nisu uključeni u izvještaje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i="1" kern="0" dirty="0" err="1">
                <a:solidFill>
                  <a:srgbClr val="000066"/>
                </a:solidFill>
              </a:rPr>
              <a:t>level</a:t>
            </a:r>
            <a:r>
              <a:rPr lang="hr-HR" sz="2500" i="1" kern="0" dirty="0">
                <a:solidFill>
                  <a:srgbClr val="000066"/>
                </a:solidFill>
              </a:rPr>
              <a:t> </a:t>
            </a:r>
            <a:r>
              <a:rPr lang="hr-HR" sz="2500" i="1" kern="0" dirty="0" err="1">
                <a:solidFill>
                  <a:srgbClr val="000066"/>
                </a:solidFill>
              </a:rPr>
              <a:t>of</a:t>
            </a:r>
            <a:r>
              <a:rPr lang="hr-HR" sz="2500" i="1" kern="0" dirty="0">
                <a:solidFill>
                  <a:srgbClr val="000066"/>
                </a:solidFill>
              </a:rPr>
              <a:t> </a:t>
            </a:r>
            <a:r>
              <a:rPr lang="hr-HR" sz="2500" i="1" kern="0" dirty="0" err="1">
                <a:solidFill>
                  <a:srgbClr val="000066"/>
                </a:solidFill>
              </a:rPr>
              <a:t>evidence</a:t>
            </a:r>
            <a:r>
              <a:rPr lang="hr-HR" sz="2500" i="1" kern="0" dirty="0">
                <a:solidFill>
                  <a:srgbClr val="000066"/>
                </a:solidFill>
              </a:rPr>
              <a:t> C*</a:t>
            </a:r>
            <a:r>
              <a:rPr lang="en-US" sz="2500" kern="0" dirty="0">
                <a:solidFill>
                  <a:srgbClr val="000066"/>
                </a:solidFill>
              </a:rPr>
              <a:t> </a:t>
            </a:r>
            <a:endParaRPr lang="hr-HR" sz="2500" i="1" kern="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1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33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214429" cy="41703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rgbClr val="000066"/>
              </a:buClr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i="1" kern="0" dirty="0" err="1">
                <a:solidFill>
                  <a:srgbClr val="C00000"/>
                </a:solidFill>
              </a:rPr>
              <a:t>severe</a:t>
            </a:r>
            <a:r>
              <a:rPr lang="hr-HR" sz="2500" b="1" i="1" kern="0" dirty="0">
                <a:solidFill>
                  <a:srgbClr val="C00000"/>
                </a:solidFill>
              </a:rPr>
              <a:t> </a:t>
            </a:r>
            <a:r>
              <a:rPr lang="hr-HR" sz="2500" b="1" i="1" kern="0" dirty="0" err="1">
                <a:solidFill>
                  <a:srgbClr val="C00000"/>
                </a:solidFill>
              </a:rPr>
              <a:t>acute</a:t>
            </a:r>
            <a:r>
              <a:rPr lang="hr-HR" sz="2500" b="1" i="1" kern="0" dirty="0">
                <a:solidFill>
                  <a:srgbClr val="C00000"/>
                </a:solidFill>
              </a:rPr>
              <a:t> </a:t>
            </a:r>
            <a:r>
              <a:rPr lang="hr-HR" sz="2500" b="1" i="1" kern="0" dirty="0" err="1">
                <a:solidFill>
                  <a:srgbClr val="C00000"/>
                </a:solidFill>
              </a:rPr>
              <a:t>respiratory</a:t>
            </a:r>
            <a:r>
              <a:rPr lang="hr-HR" sz="2500" b="1" i="1" kern="0" dirty="0">
                <a:solidFill>
                  <a:srgbClr val="C00000"/>
                </a:solidFill>
              </a:rPr>
              <a:t> </a:t>
            </a:r>
            <a:r>
              <a:rPr lang="hr-HR" sz="2500" b="1" i="1" kern="0" dirty="0" err="1">
                <a:solidFill>
                  <a:srgbClr val="C00000"/>
                </a:solidFill>
              </a:rPr>
              <a:t>syndrome</a:t>
            </a:r>
            <a:r>
              <a:rPr lang="hr-HR" sz="2500" b="1" i="1" kern="0" dirty="0">
                <a:solidFill>
                  <a:srgbClr val="C00000"/>
                </a:solidFill>
              </a:rPr>
              <a:t> </a:t>
            </a:r>
            <a:r>
              <a:rPr lang="hr-HR" sz="2500" b="1" i="1" kern="0" dirty="0" err="1">
                <a:solidFill>
                  <a:srgbClr val="C00000"/>
                </a:solidFill>
              </a:rPr>
              <a:t>coronavirus</a:t>
            </a:r>
            <a:r>
              <a:rPr lang="hr-HR" sz="2500" b="1" i="1" kern="0" dirty="0">
                <a:solidFill>
                  <a:srgbClr val="C00000"/>
                </a:solidFill>
              </a:rPr>
              <a:t>, </a:t>
            </a:r>
            <a:r>
              <a:rPr lang="hr-HR" sz="2500" b="1" kern="0" dirty="0">
                <a:solidFill>
                  <a:srgbClr val="C00000"/>
                </a:solidFill>
              </a:rPr>
              <a:t>SARS-CoV-2</a:t>
            </a:r>
          </a:p>
          <a:p>
            <a:pPr marL="457200" lvl="0" indent="-457200">
              <a:spcAft>
                <a:spcPts val="1200"/>
              </a:spcAft>
              <a:buClr>
                <a:srgbClr val="000066"/>
              </a:buClr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i="1" kern="0" dirty="0" err="1">
                <a:solidFill>
                  <a:srgbClr val="C00000"/>
                </a:solidFill>
              </a:rPr>
              <a:t>coronavirus</a:t>
            </a:r>
            <a:r>
              <a:rPr lang="hr-HR" sz="2500" b="1" i="1" kern="0" dirty="0">
                <a:solidFill>
                  <a:srgbClr val="C00000"/>
                </a:solidFill>
              </a:rPr>
              <a:t> </a:t>
            </a:r>
            <a:r>
              <a:rPr lang="hr-HR" sz="2500" b="1" i="1" kern="0" dirty="0" err="1">
                <a:solidFill>
                  <a:srgbClr val="C00000"/>
                </a:solidFill>
              </a:rPr>
              <a:t>disease</a:t>
            </a:r>
            <a:r>
              <a:rPr lang="hr-HR" sz="2500" b="1" i="1" kern="0" dirty="0">
                <a:solidFill>
                  <a:srgbClr val="C00000"/>
                </a:solidFill>
              </a:rPr>
              <a:t> 2019, </a:t>
            </a:r>
            <a:r>
              <a:rPr lang="hr-HR" sz="2500" b="1" kern="0" dirty="0">
                <a:solidFill>
                  <a:srgbClr val="C00000"/>
                </a:solidFill>
              </a:rPr>
              <a:t>COVID-19</a:t>
            </a:r>
          </a:p>
          <a:p>
            <a:pPr lvl="0">
              <a:spcAft>
                <a:spcPts val="1200"/>
              </a:spcAft>
              <a:buClr>
                <a:srgbClr val="000066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500" kern="0" dirty="0">
              <a:solidFill>
                <a:srgbClr val="000066"/>
              </a:solidFill>
            </a:endParaRP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kern="0" dirty="0">
                <a:solidFill>
                  <a:srgbClr val="000066"/>
                </a:solidFill>
              </a:rPr>
              <a:t>prosinac 2019. </a:t>
            </a:r>
            <a:r>
              <a:rPr lang="hr-HR" sz="2500" kern="0" dirty="0">
                <a:solidFill>
                  <a:srgbClr val="000066"/>
                </a:solidFill>
              </a:rPr>
              <a:t>– </a:t>
            </a:r>
            <a:r>
              <a:rPr lang="hr-HR" sz="2500" kern="0" dirty="0" err="1">
                <a:solidFill>
                  <a:srgbClr val="000066"/>
                </a:solidFill>
              </a:rPr>
              <a:t>zablježeno</a:t>
            </a:r>
            <a:r>
              <a:rPr lang="hr-HR" sz="2500" kern="0" dirty="0">
                <a:solidFill>
                  <a:srgbClr val="000066"/>
                </a:solidFill>
              </a:rPr>
              <a:t> javljanje pneumonije nejasnog uzroka, epidemiološki povezane s velikom tržnicom ribe u Wuhan-u, kineska pokrajina </a:t>
            </a:r>
            <a:r>
              <a:rPr lang="hr-HR" sz="2500" kern="0" dirty="0" err="1">
                <a:solidFill>
                  <a:srgbClr val="000066"/>
                </a:solidFill>
              </a:rPr>
              <a:t>Hubei</a:t>
            </a:r>
            <a:endParaRPr lang="hr-HR" sz="2500" kern="0" dirty="0">
              <a:solidFill>
                <a:srgbClr val="000066"/>
              </a:solidFill>
            </a:endParaRP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kern="0" dirty="0">
                <a:solidFill>
                  <a:srgbClr val="000066"/>
                </a:solidFill>
              </a:rPr>
              <a:t>09. siječnja 2020. </a:t>
            </a:r>
            <a:r>
              <a:rPr lang="hr-HR" sz="2500" kern="0" dirty="0">
                <a:solidFill>
                  <a:srgbClr val="000066"/>
                </a:solidFill>
              </a:rPr>
              <a:t>službeno je identificiran uzročnik ove pneumonije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kern="0" dirty="0">
                <a:solidFill>
                  <a:srgbClr val="000066"/>
                </a:solidFill>
              </a:rPr>
              <a:t>19. ožujka 2020. </a:t>
            </a:r>
            <a:r>
              <a:rPr lang="hr-HR" sz="2500" kern="0" dirty="0">
                <a:solidFill>
                  <a:srgbClr val="000066"/>
                </a:solidFill>
              </a:rPr>
              <a:t>– 213.254 potvrđena slučaja COVID-19 i 8843 smrtna ishoda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ranije epidemije virusnih respiratornih bolesti (gripa i </a:t>
            </a:r>
            <a:r>
              <a:rPr lang="hr-HR" sz="2500" kern="0" dirty="0" err="1">
                <a:solidFill>
                  <a:srgbClr val="000066"/>
                </a:solidFill>
              </a:rPr>
              <a:t>koronavirusi</a:t>
            </a:r>
            <a:r>
              <a:rPr lang="hr-HR" sz="2500" kern="0" dirty="0">
                <a:solidFill>
                  <a:srgbClr val="000066"/>
                </a:solidFill>
              </a:rPr>
              <a:t>) pokazale su da je </a:t>
            </a:r>
            <a:r>
              <a:rPr lang="hr-HR" sz="2500" b="1" u="sng" kern="0" dirty="0">
                <a:solidFill>
                  <a:srgbClr val="000066"/>
                </a:solidFill>
              </a:rPr>
              <a:t>više bolesnika umrlo od kardiovaskularnih događaja nego od pneumonije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EF50A8-9859-48CC-8E14-9C24254454AD}"/>
              </a:ext>
            </a:extLst>
          </p:cNvPr>
          <p:cNvSpPr txBox="1"/>
          <p:nvPr/>
        </p:nvSpPr>
        <p:spPr>
          <a:xfrm>
            <a:off x="0" y="175107"/>
            <a:ext cx="12191996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0" u="none" strike="noStrike" kern="0" cap="none" spc="0" baseline="0" dirty="0">
                <a:solidFill>
                  <a:srgbClr val="000066"/>
                </a:solidFill>
                <a:uFillTx/>
                <a:latin typeface="Calibri"/>
              </a:rPr>
              <a:t>SARS-CoV2 / COVID-19</a:t>
            </a:r>
            <a:endParaRPr lang="hr-HR" sz="4000" b="1" i="0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79C50-1E77-4FD5-BB8F-0344639B6B4C}"/>
              </a:ext>
            </a:extLst>
          </p:cNvPr>
          <p:cNvSpPr txBox="1"/>
          <p:nvPr/>
        </p:nvSpPr>
        <p:spPr>
          <a:xfrm>
            <a:off x="504819" y="6401290"/>
            <a:ext cx="1111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Madjid</a:t>
            </a:r>
            <a:r>
              <a:rPr lang="hr-HR" sz="1200" i="1" dirty="0">
                <a:solidFill>
                  <a:srgbClr val="000066"/>
                </a:solidFill>
              </a:rPr>
              <a:t> M.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Potential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Effects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Coronaviruses</a:t>
            </a:r>
            <a:r>
              <a:rPr lang="hr-HR" sz="1200" i="1" dirty="0">
                <a:solidFill>
                  <a:srgbClr val="000066"/>
                </a:solidFill>
              </a:rPr>
              <a:t> on </a:t>
            </a:r>
            <a:r>
              <a:rPr lang="hr-HR" sz="1200" i="1" dirty="0" err="1">
                <a:solidFill>
                  <a:srgbClr val="000066"/>
                </a:solidFill>
              </a:rPr>
              <a:t>the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System. JAMA </a:t>
            </a:r>
            <a:r>
              <a:rPr lang="hr-HR" sz="1200" i="1" dirty="0" err="1">
                <a:solidFill>
                  <a:srgbClr val="000066"/>
                </a:solidFill>
              </a:rPr>
              <a:t>Cardiology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</p:txBody>
      </p:sp>
    </p:spTree>
    <p:extLst>
      <p:ext uri="{BB962C8B-B14F-4D97-AF65-F5344CB8AC3E}">
        <p14:creationId xmlns:p14="http://schemas.microsoft.com/office/powerpoint/2010/main" val="234158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113449" cy="2477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rani CT </a:t>
            </a:r>
            <a:r>
              <a:rPr lang="hr-HR" sz="2500" kern="0" dirty="0" err="1">
                <a:solidFill>
                  <a:srgbClr val="000066"/>
                </a:solidFill>
              </a:rPr>
              <a:t>toraksa</a:t>
            </a:r>
            <a:r>
              <a:rPr lang="hr-HR" sz="2500" kern="0" dirty="0">
                <a:solidFill>
                  <a:srgbClr val="000066"/>
                </a:solidFill>
              </a:rPr>
              <a:t>: </a:t>
            </a:r>
            <a:r>
              <a:rPr lang="hr-HR" sz="2500" kern="0" dirty="0" err="1">
                <a:solidFill>
                  <a:srgbClr val="000066"/>
                </a:solidFill>
              </a:rPr>
              <a:t>detektabilne</a:t>
            </a:r>
            <a:r>
              <a:rPr lang="hr-HR" sz="2500" kern="0" dirty="0">
                <a:solidFill>
                  <a:srgbClr val="000066"/>
                </a:solidFill>
              </a:rPr>
              <a:t> promjene plućnog </a:t>
            </a:r>
            <a:r>
              <a:rPr lang="hr-HR" sz="2500" kern="0" dirty="0" err="1">
                <a:solidFill>
                  <a:srgbClr val="000066"/>
                </a:solidFill>
              </a:rPr>
              <a:t>parenhima</a:t>
            </a:r>
            <a:r>
              <a:rPr lang="hr-HR" sz="2500" kern="0" dirty="0">
                <a:solidFill>
                  <a:srgbClr val="000066"/>
                </a:solidFill>
              </a:rPr>
              <a:t> u 85 % bolesnika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obostrane promjene pluća u 75 % bolesnika uz </a:t>
            </a:r>
            <a:r>
              <a:rPr lang="hr-HR" sz="2500" kern="0" dirty="0" err="1">
                <a:solidFill>
                  <a:srgbClr val="000066"/>
                </a:solidFill>
              </a:rPr>
              <a:t>subpleuralnu</a:t>
            </a:r>
            <a:r>
              <a:rPr lang="hr-HR" sz="2500" kern="0" dirty="0">
                <a:solidFill>
                  <a:srgbClr val="000066"/>
                </a:solidFill>
              </a:rPr>
              <a:t> i perifernu distribuciju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akutna ozljeda miokarda (povišen </a:t>
            </a:r>
            <a:r>
              <a:rPr lang="hr-HR" sz="2500" kern="0" dirty="0" err="1">
                <a:solidFill>
                  <a:srgbClr val="000066"/>
                </a:solidFill>
              </a:rPr>
              <a:t>visokoosjetljivi</a:t>
            </a:r>
            <a:r>
              <a:rPr lang="hr-HR" sz="2500" kern="0" dirty="0">
                <a:solidFill>
                  <a:srgbClr val="000066"/>
                </a:solidFill>
              </a:rPr>
              <a:t> </a:t>
            </a:r>
            <a:r>
              <a:rPr lang="hr-HR" sz="2500" kern="0" dirty="0" err="1">
                <a:solidFill>
                  <a:srgbClr val="000066"/>
                </a:solidFill>
              </a:rPr>
              <a:t>troponin</a:t>
            </a:r>
            <a:r>
              <a:rPr lang="hr-HR" sz="2500" kern="0" dirty="0">
                <a:solidFill>
                  <a:srgbClr val="000066"/>
                </a:solidFill>
              </a:rPr>
              <a:t> T) prisutna u &gt; 12 %</a:t>
            </a:r>
          </a:p>
          <a:p>
            <a:pPr lvl="0">
              <a:spcAft>
                <a:spcPts val="12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EF50A8-9859-48CC-8E14-9C24254454AD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COVID-19: ZAHVAĆENOST ORGANA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i="1" kern="0" dirty="0">
                <a:solidFill>
                  <a:srgbClr val="000066"/>
                </a:solidFill>
                <a:latin typeface="Calibri"/>
              </a:rPr>
              <a:t>pluća i srce</a:t>
            </a:r>
            <a:endParaRPr lang="hr-HR" sz="4000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A6719-5F52-44CC-B111-EF966E7BBA4C}"/>
              </a:ext>
            </a:extLst>
          </p:cNvPr>
          <p:cNvSpPr txBox="1"/>
          <p:nvPr/>
        </p:nvSpPr>
        <p:spPr>
          <a:xfrm>
            <a:off x="504819" y="6286990"/>
            <a:ext cx="1111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Hosseiny</a:t>
            </a:r>
            <a:r>
              <a:rPr lang="hr-HR" sz="1200" i="1" dirty="0">
                <a:solidFill>
                  <a:srgbClr val="000066"/>
                </a:solidFill>
              </a:rPr>
              <a:t> M.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Radiology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perspective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disease</a:t>
            </a:r>
            <a:r>
              <a:rPr lang="hr-HR" sz="1200" i="1" dirty="0">
                <a:solidFill>
                  <a:srgbClr val="000066"/>
                </a:solidFill>
              </a:rPr>
              <a:t> 2019 (COVID-19) </a:t>
            </a:r>
            <a:r>
              <a:rPr lang="hr-HR" sz="1200" i="1" dirty="0" err="1">
                <a:solidFill>
                  <a:srgbClr val="000066"/>
                </a:solidFill>
              </a:rPr>
              <a:t>lessons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from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severe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acute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respiratory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syndrome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and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Middle</a:t>
            </a:r>
            <a:r>
              <a:rPr lang="hr-HR" sz="1200" i="1" dirty="0">
                <a:solidFill>
                  <a:srgbClr val="000066"/>
                </a:solidFill>
              </a:rPr>
              <a:t> East </a:t>
            </a:r>
            <a:r>
              <a:rPr lang="hr-HR" sz="1200" i="1" dirty="0" err="1">
                <a:solidFill>
                  <a:srgbClr val="000066"/>
                </a:solidFill>
              </a:rPr>
              <a:t>Respiratory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Syndrome</a:t>
            </a:r>
            <a:r>
              <a:rPr lang="hr-HR" sz="1200" i="1" dirty="0">
                <a:solidFill>
                  <a:srgbClr val="000066"/>
                </a:solidFill>
              </a:rPr>
              <a:t>. AJR Am J </a:t>
            </a:r>
            <a:r>
              <a:rPr lang="hr-HR" sz="1200" i="1" dirty="0" err="1">
                <a:solidFill>
                  <a:srgbClr val="000066"/>
                </a:solidFill>
              </a:rPr>
              <a:t>Roentgenol</a:t>
            </a:r>
            <a:r>
              <a:rPr lang="hr-HR" sz="1200" i="1" dirty="0">
                <a:solidFill>
                  <a:srgbClr val="000066"/>
                </a:solidFill>
              </a:rPr>
              <a:t>. 2020; 5: 1-5.</a:t>
            </a:r>
          </a:p>
        </p:txBody>
      </p:sp>
    </p:spTree>
    <p:extLst>
      <p:ext uri="{BB962C8B-B14F-4D97-AF65-F5344CB8AC3E}">
        <p14:creationId xmlns:p14="http://schemas.microsoft.com/office/powerpoint/2010/main" val="324358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201405" cy="3862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COVID-19 bolesnici liječeni u jedinici intenzivnog liječenja (JIL): ARDS 61 %, srčane aritmije 44 %, šok 31 %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neki obdukcijski nalazi uputili su na </a:t>
            </a:r>
            <a:r>
              <a:rPr lang="hr-HR" sz="2500" b="1" kern="0" dirty="0">
                <a:solidFill>
                  <a:srgbClr val="000066"/>
                </a:solidFill>
              </a:rPr>
              <a:t>infiltraciju miokarda mononuklearnim leukocitima</a:t>
            </a:r>
            <a:r>
              <a:rPr lang="hr-HR" sz="2500" kern="0" dirty="0">
                <a:solidFill>
                  <a:srgbClr val="000066"/>
                </a:solidFill>
              </a:rPr>
              <a:t> i otkrili neke slučajeve </a:t>
            </a:r>
            <a:r>
              <a:rPr lang="hr-HR" sz="2500" b="1" kern="0" dirty="0">
                <a:solidFill>
                  <a:srgbClr val="000066"/>
                </a:solidFill>
              </a:rPr>
              <a:t>teškog miokarditisa </a:t>
            </a:r>
            <a:r>
              <a:rPr lang="hr-HR" sz="2500" kern="0" dirty="0">
                <a:solidFill>
                  <a:srgbClr val="000066"/>
                </a:solidFill>
              </a:rPr>
              <a:t>s </a:t>
            </a:r>
            <a:r>
              <a:rPr lang="hr-HR" sz="2500" b="1" kern="0" dirty="0">
                <a:solidFill>
                  <a:srgbClr val="000066"/>
                </a:solidFill>
              </a:rPr>
              <a:t>dilatacijskim fenotipom</a:t>
            </a:r>
            <a:r>
              <a:rPr lang="hr-HR" sz="2500" kern="0" dirty="0">
                <a:solidFill>
                  <a:srgbClr val="000066"/>
                </a:solidFill>
              </a:rPr>
              <a:t> lijevog </a:t>
            </a:r>
            <a:r>
              <a:rPr lang="hr-HR" sz="2500" kern="0" dirty="0" err="1">
                <a:solidFill>
                  <a:srgbClr val="000066"/>
                </a:solidFill>
              </a:rPr>
              <a:t>ventrikula</a:t>
            </a:r>
            <a:endParaRPr lang="hr-HR" sz="2500" kern="0" dirty="0">
              <a:solidFill>
                <a:srgbClr val="000066"/>
              </a:solidFill>
            </a:endParaRP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COVID-19, kao i ranije </a:t>
            </a:r>
            <a:r>
              <a:rPr lang="hr-HR" sz="2500" kern="0" dirty="0" err="1">
                <a:solidFill>
                  <a:srgbClr val="000066"/>
                </a:solidFill>
              </a:rPr>
              <a:t>koronavirus</a:t>
            </a:r>
            <a:r>
              <a:rPr lang="hr-HR" sz="2500" kern="0" dirty="0">
                <a:solidFill>
                  <a:srgbClr val="000066"/>
                </a:solidFill>
              </a:rPr>
              <a:t> i epidemije gripe upućuju na povezanost s akutnim koronarnim događajima, aritmijama i pogoršanjem kroničnog zatajivanja srca – podaci upućuju na </a:t>
            </a:r>
            <a:r>
              <a:rPr lang="hr-HR" sz="2500" b="1" kern="0" dirty="0">
                <a:solidFill>
                  <a:srgbClr val="000066"/>
                </a:solidFill>
              </a:rPr>
              <a:t>razvoj novih slučajeva kardiovaskularnih bolesti</a:t>
            </a:r>
            <a:r>
              <a:rPr lang="hr-HR" sz="2500" kern="0" dirty="0">
                <a:solidFill>
                  <a:srgbClr val="000066"/>
                </a:solidFill>
              </a:rPr>
              <a:t> i </a:t>
            </a:r>
            <a:r>
              <a:rPr lang="hr-HR" sz="2500" b="1" kern="0" dirty="0">
                <a:solidFill>
                  <a:srgbClr val="000066"/>
                </a:solidFill>
              </a:rPr>
              <a:t>pogoršanje postojećih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58BB1-F46C-43F9-B893-17069484054B}"/>
              </a:ext>
            </a:extLst>
          </p:cNvPr>
          <p:cNvSpPr txBox="1"/>
          <p:nvPr/>
        </p:nvSpPr>
        <p:spPr>
          <a:xfrm>
            <a:off x="719847" y="6354864"/>
            <a:ext cx="108984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500" i="1" dirty="0">
                <a:solidFill>
                  <a:srgbClr val="000066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F9982-D0E9-4F48-9F50-D4D9B85F27C2}"/>
              </a:ext>
            </a:extLst>
          </p:cNvPr>
          <p:cNvSpPr txBox="1"/>
          <p:nvPr/>
        </p:nvSpPr>
        <p:spPr>
          <a:xfrm>
            <a:off x="504819" y="6401290"/>
            <a:ext cx="1111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Madjid</a:t>
            </a:r>
            <a:r>
              <a:rPr lang="hr-HR" sz="1200" i="1" dirty="0">
                <a:solidFill>
                  <a:srgbClr val="000066"/>
                </a:solidFill>
              </a:rPr>
              <a:t> M.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Potential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Effects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Coronaviruses</a:t>
            </a:r>
            <a:r>
              <a:rPr lang="hr-HR" sz="1200" i="1" dirty="0">
                <a:solidFill>
                  <a:srgbClr val="000066"/>
                </a:solidFill>
              </a:rPr>
              <a:t> on </a:t>
            </a:r>
            <a:r>
              <a:rPr lang="hr-HR" sz="1200" i="1" dirty="0" err="1">
                <a:solidFill>
                  <a:srgbClr val="000066"/>
                </a:solidFill>
              </a:rPr>
              <a:t>the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System. JAMA </a:t>
            </a:r>
            <a:r>
              <a:rPr lang="hr-HR" sz="1200" i="1" dirty="0" err="1">
                <a:solidFill>
                  <a:srgbClr val="000066"/>
                </a:solidFill>
              </a:rPr>
              <a:t>Cardiology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ADE936F6-73B5-4BA2-8438-9EB15F56A4FD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KARDIOVASKULARNA ZAHVAĆENOST (1)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1" kern="0" dirty="0">
                <a:solidFill>
                  <a:srgbClr val="000066"/>
                </a:solidFill>
              </a:rPr>
              <a:t>u bolesnika s COVID-19</a:t>
            </a:r>
            <a:endParaRPr lang="hr-HR" sz="4000" b="1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81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113449" cy="44781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tijekom SARS-a u malim je serijama bolesnika opisano javljanje </a:t>
            </a:r>
            <a:r>
              <a:rPr lang="hr-HR" sz="2500" b="1" u="sng" kern="0" dirty="0">
                <a:solidFill>
                  <a:srgbClr val="000066"/>
                </a:solidFill>
              </a:rPr>
              <a:t>akutnog infarkta miokarda</a:t>
            </a:r>
            <a:r>
              <a:rPr lang="hr-HR" sz="2500" kern="0" dirty="0">
                <a:solidFill>
                  <a:srgbClr val="000066"/>
                </a:solidFill>
              </a:rPr>
              <a:t>, </a:t>
            </a:r>
            <a:r>
              <a:rPr lang="hr-HR" sz="2500" b="1" u="sng" kern="0" dirty="0">
                <a:solidFill>
                  <a:srgbClr val="000066"/>
                </a:solidFill>
              </a:rPr>
              <a:t>duboke venske tromboze</a:t>
            </a:r>
            <a:r>
              <a:rPr lang="hr-HR" sz="2500" kern="0" dirty="0">
                <a:solidFill>
                  <a:srgbClr val="000066"/>
                </a:solidFill>
              </a:rPr>
              <a:t> i </a:t>
            </a:r>
            <a:r>
              <a:rPr lang="hr-HR" sz="2500" b="1" u="sng" kern="0" dirty="0">
                <a:solidFill>
                  <a:srgbClr val="000066"/>
                </a:solidFill>
              </a:rPr>
              <a:t>plućne </a:t>
            </a:r>
            <a:r>
              <a:rPr lang="hr-HR" sz="2500" b="1" u="sng" kern="0" dirty="0" err="1">
                <a:solidFill>
                  <a:srgbClr val="000066"/>
                </a:solidFill>
              </a:rPr>
              <a:t>tromboembolije</a:t>
            </a:r>
            <a:endParaRPr lang="hr-HR" sz="2500" b="1" u="sng" kern="0" dirty="0">
              <a:solidFill>
                <a:srgbClr val="000066"/>
              </a:solidFill>
            </a:endParaRP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povećana incidencija </a:t>
            </a:r>
            <a:r>
              <a:rPr lang="hr-HR" sz="2500" b="1" u="sng" kern="0" dirty="0">
                <a:solidFill>
                  <a:srgbClr val="000066"/>
                </a:solidFill>
              </a:rPr>
              <a:t>akutnog koronarnog sindroma</a:t>
            </a:r>
            <a:r>
              <a:rPr lang="hr-HR" sz="2500" b="1" kern="0" dirty="0">
                <a:solidFill>
                  <a:srgbClr val="000066"/>
                </a:solidFill>
              </a:rPr>
              <a:t> i </a:t>
            </a:r>
            <a:r>
              <a:rPr lang="hr-HR" sz="2500" b="1" u="sng" kern="0" dirty="0">
                <a:solidFill>
                  <a:srgbClr val="000066"/>
                </a:solidFill>
              </a:rPr>
              <a:t>infarkta miokarda</a:t>
            </a:r>
            <a:r>
              <a:rPr lang="hr-HR" sz="2500" b="1" kern="0" dirty="0">
                <a:solidFill>
                  <a:srgbClr val="000066"/>
                </a:solidFill>
              </a:rPr>
              <a:t> </a:t>
            </a:r>
            <a:r>
              <a:rPr lang="hr-HR" sz="2500" kern="0" dirty="0">
                <a:solidFill>
                  <a:srgbClr val="000066"/>
                </a:solidFill>
              </a:rPr>
              <a:t>opisana je nakon SARS-a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000" kern="0" dirty="0">
              <a:solidFill>
                <a:srgbClr val="000066"/>
              </a:solidFill>
            </a:endParaRPr>
          </a:p>
          <a:p>
            <a:pPr marL="457200" lvl="0" indent="-457200">
              <a:spcAft>
                <a:spcPts val="1200"/>
              </a:spcAft>
              <a:buClr>
                <a:srgbClr val="000066"/>
              </a:buClr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i="1" kern="0" dirty="0">
                <a:solidFill>
                  <a:srgbClr val="C00000"/>
                </a:solidFill>
              </a:rPr>
              <a:t>kardiovaskularne promjene tijekom SARS-a: </a:t>
            </a:r>
            <a:r>
              <a:rPr lang="hr-HR" sz="2500" kern="0" dirty="0">
                <a:solidFill>
                  <a:srgbClr val="000066"/>
                </a:solidFill>
              </a:rPr>
              <a:t>72 % tahikardija, 50 % </a:t>
            </a:r>
            <a:r>
              <a:rPr lang="hr-HR" sz="2500" kern="0" dirty="0" err="1">
                <a:solidFill>
                  <a:srgbClr val="000066"/>
                </a:solidFill>
              </a:rPr>
              <a:t>hipotenzija</a:t>
            </a:r>
            <a:r>
              <a:rPr lang="hr-HR" sz="2500" kern="0" dirty="0">
                <a:solidFill>
                  <a:srgbClr val="000066"/>
                </a:solidFill>
              </a:rPr>
              <a:t>, 15 % bradikardija, 11 % prolazna </a:t>
            </a:r>
            <a:r>
              <a:rPr lang="hr-HR" sz="2500" kern="0" dirty="0" err="1">
                <a:solidFill>
                  <a:srgbClr val="000066"/>
                </a:solidFill>
              </a:rPr>
              <a:t>kardiomegalija</a:t>
            </a:r>
            <a:endParaRPr lang="hr-HR" sz="2500" kern="0" dirty="0">
              <a:solidFill>
                <a:srgbClr val="000066"/>
              </a:solidFill>
            </a:endParaRPr>
          </a:p>
          <a:p>
            <a:pPr marL="457200" lvl="0" indent="-457200">
              <a:spcAft>
                <a:spcPts val="1200"/>
              </a:spcAft>
              <a:buClr>
                <a:srgbClr val="000066"/>
              </a:buClr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i="1" kern="0" dirty="0">
                <a:solidFill>
                  <a:srgbClr val="C00000"/>
                </a:solidFill>
              </a:rPr>
              <a:t>povišen </a:t>
            </a:r>
            <a:r>
              <a:rPr lang="hr-HR" sz="2500" i="1" kern="0" dirty="0" err="1">
                <a:solidFill>
                  <a:srgbClr val="C00000"/>
                </a:solidFill>
              </a:rPr>
              <a:t>troponin</a:t>
            </a:r>
            <a:r>
              <a:rPr lang="hr-HR" sz="2500" i="1" kern="0" dirty="0">
                <a:solidFill>
                  <a:srgbClr val="C00000"/>
                </a:solidFill>
              </a:rPr>
              <a:t> T </a:t>
            </a:r>
            <a:r>
              <a:rPr lang="hr-HR" sz="2500" kern="0" dirty="0">
                <a:solidFill>
                  <a:srgbClr val="000066"/>
                </a:solidFill>
              </a:rPr>
              <a:t>– češći razvoj teških komplikacija: ARDS, malignih aritmija (VT, VF), akutne </a:t>
            </a:r>
            <a:r>
              <a:rPr lang="hr-HR" sz="2500" kern="0" dirty="0" err="1">
                <a:solidFill>
                  <a:srgbClr val="000066"/>
                </a:solidFill>
              </a:rPr>
              <a:t>koagulopatije</a:t>
            </a:r>
            <a:r>
              <a:rPr lang="hr-HR" sz="2500" kern="0" dirty="0">
                <a:solidFill>
                  <a:srgbClr val="000066"/>
                </a:solidFill>
              </a:rPr>
              <a:t> i akutnog bubrežnog oštećenja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2500" i="1" kern="0" dirty="0">
              <a:solidFill>
                <a:srgbClr val="0000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58BB1-F46C-43F9-B893-17069484054B}"/>
              </a:ext>
            </a:extLst>
          </p:cNvPr>
          <p:cNvSpPr txBox="1"/>
          <p:nvPr/>
        </p:nvSpPr>
        <p:spPr>
          <a:xfrm>
            <a:off x="504820" y="6107214"/>
            <a:ext cx="1111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Peiris</a:t>
            </a:r>
            <a:r>
              <a:rPr lang="hr-HR" sz="1200" i="1" dirty="0">
                <a:solidFill>
                  <a:srgbClr val="000066"/>
                </a:solidFill>
              </a:rPr>
              <a:t> JS.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Clinical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progression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and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viral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load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in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community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outbreak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coronavirus-asociated</a:t>
            </a:r>
            <a:r>
              <a:rPr lang="hr-HR" sz="1200" i="1" dirty="0">
                <a:solidFill>
                  <a:srgbClr val="000066"/>
                </a:solidFill>
              </a:rPr>
              <a:t> SARS </a:t>
            </a:r>
            <a:r>
              <a:rPr lang="hr-HR" sz="1200" i="1" dirty="0" err="1">
                <a:solidFill>
                  <a:srgbClr val="000066"/>
                </a:solidFill>
              </a:rPr>
              <a:t>pneumonia</a:t>
            </a:r>
            <a:r>
              <a:rPr lang="hr-HR" sz="1200" i="1" dirty="0">
                <a:solidFill>
                  <a:srgbClr val="000066"/>
                </a:solidFill>
              </a:rPr>
              <a:t>, a </a:t>
            </a:r>
            <a:r>
              <a:rPr lang="hr-HR" sz="1200" i="1" dirty="0" err="1">
                <a:solidFill>
                  <a:srgbClr val="000066"/>
                </a:solidFill>
              </a:rPr>
              <a:t>prospective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study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Lancet</a:t>
            </a:r>
            <a:r>
              <a:rPr lang="hr-HR" sz="1200" i="1" dirty="0">
                <a:solidFill>
                  <a:srgbClr val="000066"/>
                </a:solidFill>
              </a:rPr>
              <a:t>, 2003; 36: 1767-72.</a:t>
            </a:r>
          </a:p>
          <a:p>
            <a:r>
              <a:rPr lang="hr-HR" sz="1200" i="1" dirty="0" err="1">
                <a:solidFill>
                  <a:srgbClr val="000066"/>
                </a:solidFill>
              </a:rPr>
              <a:t>Chong</a:t>
            </a:r>
            <a:r>
              <a:rPr lang="hr-HR" sz="1200" i="1" dirty="0">
                <a:solidFill>
                  <a:srgbClr val="000066"/>
                </a:solidFill>
              </a:rPr>
              <a:t> PV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Analysis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deaths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during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the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severe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acute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respiratory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syndrome</a:t>
            </a:r>
            <a:r>
              <a:rPr lang="hr-HR" sz="1200" i="1" dirty="0">
                <a:solidFill>
                  <a:srgbClr val="000066"/>
                </a:solidFill>
              </a:rPr>
              <a:t> (SARS) </a:t>
            </a:r>
            <a:r>
              <a:rPr lang="hr-HR" sz="1200" i="1" dirty="0" err="1">
                <a:solidFill>
                  <a:srgbClr val="000066"/>
                </a:solidFill>
              </a:rPr>
              <a:t>epidemic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in</a:t>
            </a:r>
            <a:r>
              <a:rPr lang="hr-HR" sz="1200" i="1" dirty="0">
                <a:solidFill>
                  <a:srgbClr val="000066"/>
                </a:solidFill>
              </a:rPr>
              <a:t> Singapore </a:t>
            </a:r>
            <a:r>
              <a:rPr lang="hr-HR" sz="1200" i="1" dirty="0" err="1">
                <a:solidFill>
                  <a:srgbClr val="000066"/>
                </a:solidFill>
              </a:rPr>
              <a:t>challenges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in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determining</a:t>
            </a:r>
            <a:r>
              <a:rPr lang="hr-HR" sz="1200" i="1" dirty="0">
                <a:solidFill>
                  <a:srgbClr val="000066"/>
                </a:solidFill>
              </a:rPr>
              <a:t> a SARS </a:t>
            </a:r>
            <a:r>
              <a:rPr lang="hr-HR" sz="1200" i="1" dirty="0" err="1">
                <a:solidFill>
                  <a:srgbClr val="000066"/>
                </a:solidFill>
              </a:rPr>
              <a:t>diagnosis</a:t>
            </a:r>
            <a:r>
              <a:rPr lang="hr-HR" sz="1200" i="1" dirty="0">
                <a:solidFill>
                  <a:srgbClr val="000066"/>
                </a:solidFill>
              </a:rPr>
              <a:t>. Arch </a:t>
            </a:r>
            <a:r>
              <a:rPr lang="hr-HR" sz="1200" i="1" dirty="0" err="1">
                <a:solidFill>
                  <a:srgbClr val="000066"/>
                </a:solidFill>
              </a:rPr>
              <a:t>Pathol</a:t>
            </a:r>
            <a:r>
              <a:rPr lang="hr-HR" sz="1200" i="1" dirty="0">
                <a:solidFill>
                  <a:srgbClr val="000066"/>
                </a:solidFill>
              </a:rPr>
              <a:t> Lab Med. 2004; 128: 195-204.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3026310-E6E2-4F96-97B7-13F1284A05EA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KARDIOVASKULARNA ZAHVAĆENOST (2)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1" kern="0" dirty="0">
                <a:solidFill>
                  <a:srgbClr val="000066"/>
                </a:solidFill>
              </a:rPr>
              <a:t>u bolesnika s COVID-19</a:t>
            </a:r>
            <a:endParaRPr lang="hr-HR" sz="4000" b="1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3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113449" cy="2862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u 39 % bolesnika sa SARS-</a:t>
            </a:r>
            <a:r>
              <a:rPr lang="hr-HR" sz="2500" kern="0" dirty="0" err="1">
                <a:solidFill>
                  <a:srgbClr val="000066"/>
                </a:solidFill>
              </a:rPr>
              <a:t>CoV</a:t>
            </a:r>
            <a:r>
              <a:rPr lang="hr-HR" sz="2500" kern="0" dirty="0">
                <a:solidFill>
                  <a:srgbClr val="000066"/>
                </a:solidFill>
              </a:rPr>
              <a:t> infekcijom, genom SARS-</a:t>
            </a:r>
            <a:r>
              <a:rPr lang="hr-HR" sz="2500" kern="0" dirty="0" err="1">
                <a:solidFill>
                  <a:srgbClr val="000066"/>
                </a:solidFill>
              </a:rPr>
              <a:t>CoV</a:t>
            </a:r>
            <a:r>
              <a:rPr lang="hr-HR" sz="2500" kern="0" dirty="0">
                <a:solidFill>
                  <a:srgbClr val="000066"/>
                </a:solidFill>
              </a:rPr>
              <a:t> je detektiran u miokardu i sugerira izravnu virusnu invaziju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brojni su dokazi i posrednog virusnog oštećenja </a:t>
            </a:r>
            <a:r>
              <a:rPr lang="hr-HR" sz="2500" kern="0" dirty="0" err="1">
                <a:solidFill>
                  <a:srgbClr val="000066"/>
                </a:solidFill>
              </a:rPr>
              <a:t>kardiomiocita</a:t>
            </a:r>
            <a:endParaRPr lang="hr-HR" sz="2500" kern="0" dirty="0">
              <a:solidFill>
                <a:srgbClr val="000066"/>
              </a:solidFill>
            </a:endParaRP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vrijednosti </a:t>
            </a:r>
            <a:r>
              <a:rPr lang="hr-HR" sz="2500" kern="0" dirty="0" err="1">
                <a:solidFill>
                  <a:srgbClr val="000066"/>
                </a:solidFill>
              </a:rPr>
              <a:t>troponina</a:t>
            </a:r>
            <a:r>
              <a:rPr lang="hr-HR" sz="2500" kern="0" dirty="0">
                <a:solidFill>
                  <a:srgbClr val="000066"/>
                </a:solidFill>
              </a:rPr>
              <a:t> T, </a:t>
            </a:r>
            <a:r>
              <a:rPr lang="hr-HR" sz="2500" kern="0" dirty="0" err="1">
                <a:solidFill>
                  <a:srgbClr val="000066"/>
                </a:solidFill>
              </a:rPr>
              <a:t>hsCRP</a:t>
            </a:r>
            <a:r>
              <a:rPr lang="hr-HR" sz="2500" kern="0" dirty="0">
                <a:solidFill>
                  <a:srgbClr val="000066"/>
                </a:solidFill>
              </a:rPr>
              <a:t> i NT-</a:t>
            </a:r>
            <a:r>
              <a:rPr lang="hr-HR" sz="2500" kern="0" dirty="0" err="1">
                <a:solidFill>
                  <a:srgbClr val="000066"/>
                </a:solidFill>
              </a:rPr>
              <a:t>proBNP</a:t>
            </a:r>
            <a:r>
              <a:rPr lang="hr-HR" sz="2500" kern="0" dirty="0">
                <a:solidFill>
                  <a:srgbClr val="000066"/>
                </a:solidFill>
              </a:rPr>
              <a:t> u postojećim serijama bolesnika iskazuju linearnu povezanost</a:t>
            </a: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visoke razine upalnih medijatora (IL-6), te neravnoteža aktivnosti T </a:t>
            </a:r>
            <a:r>
              <a:rPr lang="hr-HR" sz="2500" kern="0" dirty="0" err="1">
                <a:solidFill>
                  <a:srgbClr val="000066"/>
                </a:solidFill>
              </a:rPr>
              <a:t>helpera</a:t>
            </a:r>
            <a:r>
              <a:rPr lang="hr-HR" sz="2500" kern="0" dirty="0">
                <a:solidFill>
                  <a:srgbClr val="000066"/>
                </a:solidFill>
              </a:rPr>
              <a:t> 1 i 2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EF50A8-9859-48CC-8E14-9C24254454AD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KARDIOVASKULARNA ZAHVAĆENOST (3)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1" kern="0" dirty="0">
                <a:solidFill>
                  <a:srgbClr val="000066"/>
                </a:solidFill>
              </a:rPr>
              <a:t>u bolesnika s COVID-19</a:t>
            </a:r>
            <a:endParaRPr lang="hr-HR" sz="4000" b="1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BAE78-8C7B-4A1C-9A76-984F2F1CB289}"/>
              </a:ext>
            </a:extLst>
          </p:cNvPr>
          <p:cNvSpPr txBox="1"/>
          <p:nvPr/>
        </p:nvSpPr>
        <p:spPr>
          <a:xfrm>
            <a:off x="504819" y="6401290"/>
            <a:ext cx="1111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Madjid</a:t>
            </a:r>
            <a:r>
              <a:rPr lang="hr-HR" sz="1200" i="1" dirty="0">
                <a:solidFill>
                  <a:srgbClr val="000066"/>
                </a:solidFill>
              </a:rPr>
              <a:t> M.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Potential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Effects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Coronaviruses</a:t>
            </a:r>
            <a:r>
              <a:rPr lang="hr-HR" sz="1200" i="1" dirty="0">
                <a:solidFill>
                  <a:srgbClr val="000066"/>
                </a:solidFill>
              </a:rPr>
              <a:t> on </a:t>
            </a:r>
            <a:r>
              <a:rPr lang="hr-HR" sz="1200" i="1" dirty="0" err="1">
                <a:solidFill>
                  <a:srgbClr val="000066"/>
                </a:solidFill>
              </a:rPr>
              <a:t>the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System. JAMA </a:t>
            </a:r>
            <a:r>
              <a:rPr lang="hr-HR" sz="1200" i="1" dirty="0" err="1">
                <a:solidFill>
                  <a:srgbClr val="000066"/>
                </a:solidFill>
              </a:rPr>
              <a:t>Cardiology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</p:txBody>
      </p:sp>
    </p:spTree>
    <p:extLst>
      <p:ext uri="{BB962C8B-B14F-4D97-AF65-F5344CB8AC3E}">
        <p14:creationId xmlns:p14="http://schemas.microsoft.com/office/powerpoint/2010/main" val="160026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443340" cy="43242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brojni pojedinačni slučajevi upućuju na izrazito visoke vrijednosti – dinamiku </a:t>
            </a:r>
            <a:r>
              <a:rPr lang="hr-HR" sz="2500" kern="0" dirty="0" err="1">
                <a:solidFill>
                  <a:srgbClr val="000066"/>
                </a:solidFill>
              </a:rPr>
              <a:t>troponina</a:t>
            </a:r>
            <a:r>
              <a:rPr lang="hr-HR" sz="2500" kern="0" dirty="0">
                <a:solidFill>
                  <a:srgbClr val="000066"/>
                </a:solidFill>
              </a:rPr>
              <a:t> T tipičnu za IM uz urednu morfologiju velikih koronarnih arterija</a:t>
            </a:r>
          </a:p>
          <a:p>
            <a:pPr lvl="1">
              <a:spcAft>
                <a:spcPts val="6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miokarditis ili </a:t>
            </a:r>
            <a:r>
              <a:rPr lang="hr-HR" sz="2500" kern="0" dirty="0" err="1">
                <a:solidFill>
                  <a:srgbClr val="000066"/>
                </a:solidFill>
              </a:rPr>
              <a:t>mikrovaskularna</a:t>
            </a:r>
            <a:r>
              <a:rPr lang="hr-HR" sz="2500" kern="0" dirty="0">
                <a:solidFill>
                  <a:srgbClr val="000066"/>
                </a:solidFill>
              </a:rPr>
              <a:t> ozljeda?</a:t>
            </a:r>
          </a:p>
          <a:p>
            <a:pPr marL="1828800" lvl="3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i="1" kern="0" dirty="0">
                <a:solidFill>
                  <a:srgbClr val="000066"/>
                </a:solidFill>
              </a:rPr>
              <a:t>niža stopa ozljeda miokarda zabilježena u žena s COVID-19</a:t>
            </a:r>
          </a:p>
          <a:p>
            <a:pPr marL="1828800" lvl="3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i="1" kern="0" dirty="0">
                <a:solidFill>
                  <a:srgbClr val="000066"/>
                </a:solidFill>
              </a:rPr>
              <a:t>višestruki slučajevi praćeni EKG (difuzna ST-elevacija) i ehokardiografskim elementima jasnog </a:t>
            </a:r>
            <a:r>
              <a:rPr lang="hr-HR" sz="2000" i="1" kern="0" dirty="0" err="1">
                <a:solidFill>
                  <a:srgbClr val="000066"/>
                </a:solidFill>
              </a:rPr>
              <a:t>mioperikarditisa</a:t>
            </a:r>
            <a:endParaRPr lang="hr-HR" sz="2000" i="1" kern="0" dirty="0">
              <a:solidFill>
                <a:srgbClr val="000066"/>
              </a:solidFill>
            </a:endParaRPr>
          </a:p>
          <a:p>
            <a:pPr marL="1828800" lvl="3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000" i="1" kern="0" dirty="0" err="1">
                <a:solidFill>
                  <a:srgbClr val="000066"/>
                </a:solidFill>
              </a:rPr>
              <a:t>patohistološki</a:t>
            </a:r>
            <a:r>
              <a:rPr lang="hr-HR" sz="2000" i="1" kern="0" dirty="0">
                <a:solidFill>
                  <a:srgbClr val="000066"/>
                </a:solidFill>
              </a:rPr>
              <a:t> nalazi jasnog miokarditisa u pojedinačnim slučajevima</a:t>
            </a:r>
          </a:p>
          <a:p>
            <a:pPr marL="1828800" lvl="3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000" i="1" kern="0" dirty="0">
              <a:solidFill>
                <a:srgbClr val="000066"/>
              </a:solidFill>
            </a:endParaRPr>
          </a:p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svi elementi uvjerljivo sugeriraju </a:t>
            </a:r>
            <a:r>
              <a:rPr lang="hr-HR" sz="2500" b="1" u="sng" kern="0" dirty="0">
                <a:solidFill>
                  <a:srgbClr val="000066"/>
                </a:solidFill>
              </a:rPr>
              <a:t>COVID-19 miokarditis</a:t>
            </a:r>
            <a:r>
              <a:rPr lang="hr-HR" sz="2500" kern="0" dirty="0">
                <a:solidFill>
                  <a:srgbClr val="000066"/>
                </a:solidFill>
              </a:rPr>
              <a:t> ili </a:t>
            </a:r>
            <a:r>
              <a:rPr lang="hr-HR" sz="2500" b="1" u="sng" kern="0" dirty="0">
                <a:solidFill>
                  <a:srgbClr val="000066"/>
                </a:solidFill>
              </a:rPr>
              <a:t>izravnu ozljedu </a:t>
            </a:r>
            <a:r>
              <a:rPr lang="hr-HR" sz="2500" b="1" u="sng" kern="0" dirty="0" err="1">
                <a:solidFill>
                  <a:srgbClr val="000066"/>
                </a:solidFill>
              </a:rPr>
              <a:t>kardiomiocita</a:t>
            </a:r>
            <a:r>
              <a:rPr lang="hr-HR" sz="2500" kern="0" dirty="0">
                <a:solidFill>
                  <a:srgbClr val="000066"/>
                </a:solidFill>
              </a:rPr>
              <a:t> u iznimno snažnoj upalnoj reakciji (</a:t>
            </a:r>
            <a:r>
              <a:rPr lang="hr-HR" sz="2500" kern="0" dirty="0" err="1">
                <a:solidFill>
                  <a:srgbClr val="000066"/>
                </a:solidFill>
              </a:rPr>
              <a:t>citokinska</a:t>
            </a:r>
            <a:r>
              <a:rPr lang="hr-HR" sz="2500" kern="0" dirty="0">
                <a:solidFill>
                  <a:srgbClr val="000066"/>
                </a:solidFill>
              </a:rPr>
              <a:t> oluja) uzrokovanoj </a:t>
            </a:r>
            <a:r>
              <a:rPr lang="hr-HR" sz="2500" kern="0" dirty="0" err="1">
                <a:solidFill>
                  <a:srgbClr val="000066"/>
                </a:solidFill>
              </a:rPr>
              <a:t>viremijom</a:t>
            </a:r>
            <a:r>
              <a:rPr lang="hr-HR" sz="2500" kern="0" dirty="0">
                <a:solidFill>
                  <a:srgbClr val="000066"/>
                </a:solidFill>
              </a:rPr>
              <a:t>, a</a:t>
            </a:r>
            <a:r>
              <a:rPr lang="hr-HR" sz="2500" b="1" kern="0" dirty="0">
                <a:solidFill>
                  <a:srgbClr val="000066"/>
                </a:solidFill>
              </a:rPr>
              <a:t> </a:t>
            </a:r>
            <a:r>
              <a:rPr lang="hr-HR" sz="2500" b="1" u="sng" kern="0" dirty="0">
                <a:solidFill>
                  <a:srgbClr val="000066"/>
                </a:solidFill>
              </a:rPr>
              <a:t>ne </a:t>
            </a:r>
            <a:r>
              <a:rPr lang="hr-HR" sz="2500" b="1" u="sng" kern="0" dirty="0" err="1">
                <a:solidFill>
                  <a:srgbClr val="000066"/>
                </a:solidFill>
              </a:rPr>
              <a:t>mikrovaskularnu</a:t>
            </a:r>
            <a:r>
              <a:rPr lang="hr-HR" sz="2500" b="1" u="sng" kern="0" dirty="0">
                <a:solidFill>
                  <a:srgbClr val="000066"/>
                </a:solidFill>
              </a:rPr>
              <a:t> </a:t>
            </a:r>
            <a:r>
              <a:rPr lang="hr-HR" sz="2500" b="1" u="sng" kern="0" dirty="0" err="1">
                <a:solidFill>
                  <a:srgbClr val="000066"/>
                </a:solidFill>
              </a:rPr>
              <a:t>miokardni</a:t>
            </a:r>
            <a:r>
              <a:rPr lang="hr-HR" sz="2500" b="1" u="sng" kern="0" dirty="0">
                <a:solidFill>
                  <a:srgbClr val="000066"/>
                </a:solidFill>
              </a:rPr>
              <a:t> ozljedu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EF50A8-9859-48CC-8E14-9C24254454AD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KARDIOVASKULARNA ZAHVAĆENOST (4)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1" kern="0" dirty="0">
                <a:solidFill>
                  <a:srgbClr val="000066"/>
                </a:solidFill>
              </a:rPr>
              <a:t>u bolesnika s COVID-19</a:t>
            </a:r>
            <a:endParaRPr lang="hr-HR" sz="4000" b="1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BAE78-8C7B-4A1C-9A76-984F2F1CB289}"/>
              </a:ext>
            </a:extLst>
          </p:cNvPr>
          <p:cNvSpPr txBox="1"/>
          <p:nvPr/>
        </p:nvSpPr>
        <p:spPr>
          <a:xfrm>
            <a:off x="504820" y="6288607"/>
            <a:ext cx="11113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Madjid</a:t>
            </a:r>
            <a:r>
              <a:rPr lang="hr-HR" sz="1200" i="1" dirty="0">
                <a:solidFill>
                  <a:srgbClr val="000066"/>
                </a:solidFill>
              </a:rPr>
              <a:t> M.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Potential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Effects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Coronaviruses</a:t>
            </a:r>
            <a:r>
              <a:rPr lang="hr-HR" sz="1200" i="1" dirty="0">
                <a:solidFill>
                  <a:srgbClr val="000066"/>
                </a:solidFill>
              </a:rPr>
              <a:t> on </a:t>
            </a:r>
            <a:r>
              <a:rPr lang="hr-HR" sz="1200" i="1" dirty="0" err="1">
                <a:solidFill>
                  <a:srgbClr val="000066"/>
                </a:solidFill>
              </a:rPr>
              <a:t>the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System. JAMA </a:t>
            </a:r>
            <a:r>
              <a:rPr lang="hr-HR" sz="1200" i="1" dirty="0" err="1">
                <a:solidFill>
                  <a:srgbClr val="000066"/>
                </a:solidFill>
              </a:rPr>
              <a:t>Cardiology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  <a:p>
            <a:r>
              <a:rPr lang="hr-HR" sz="1200" dirty="0">
                <a:hlinkClick r:id="rId3"/>
              </a:rPr>
              <a:t>https://www.youtube.com/watch?v=KeLcqsISrZg&amp;feature=youtu.be</a:t>
            </a:r>
            <a:r>
              <a:rPr lang="hr-HR" sz="1200" dirty="0"/>
              <a:t> </a:t>
            </a:r>
          </a:p>
          <a:p>
            <a:endParaRPr lang="hr-HR" sz="1200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5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113449" cy="44319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kern="0" dirty="0">
                <a:solidFill>
                  <a:srgbClr val="000066"/>
                </a:solidFill>
              </a:rPr>
              <a:t>CITOKINSKA OLUJA</a:t>
            </a:r>
            <a:r>
              <a:rPr lang="hr-HR" sz="2500" kern="0" dirty="0">
                <a:solidFill>
                  <a:srgbClr val="000066"/>
                </a:solidFill>
              </a:rPr>
              <a:t>: visoke vrijednosti </a:t>
            </a:r>
            <a:r>
              <a:rPr lang="hr-HR" sz="2500" kern="0" dirty="0" err="1">
                <a:solidFill>
                  <a:srgbClr val="000066"/>
                </a:solidFill>
              </a:rPr>
              <a:t>plazmatskih</a:t>
            </a:r>
            <a:r>
              <a:rPr lang="hr-HR" sz="2500" kern="0" dirty="0">
                <a:solidFill>
                  <a:srgbClr val="000066"/>
                </a:solidFill>
              </a:rPr>
              <a:t> upalnih biljega nađene su u COVID-19 bolesnika liječenih u JIL-u, ali i u bolesnika koji nisu liječeni u JIL-u</a:t>
            </a:r>
          </a:p>
          <a:p>
            <a:pPr marL="457200" indent="-457200">
              <a:spcAft>
                <a:spcPts val="12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kern="0" dirty="0">
                <a:solidFill>
                  <a:srgbClr val="000066"/>
                </a:solidFill>
              </a:rPr>
              <a:t>patofiziologija kardiovaskularne zahvaćenosti</a:t>
            </a:r>
            <a:r>
              <a:rPr lang="hr-HR" sz="2500" kern="0" dirty="0">
                <a:solidFill>
                  <a:srgbClr val="000066"/>
                </a:solidFill>
              </a:rPr>
              <a:t>:</a:t>
            </a:r>
          </a:p>
          <a:p>
            <a:pPr marL="1371600" lvl="2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200" i="1" kern="0" dirty="0">
                <a:solidFill>
                  <a:srgbClr val="000066"/>
                </a:solidFill>
              </a:rPr>
              <a:t>infekcija – upala zahvaća vaskularne strukture</a:t>
            </a:r>
          </a:p>
          <a:p>
            <a:pPr marL="1371600" lvl="2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200" i="1" kern="0" dirty="0">
                <a:solidFill>
                  <a:srgbClr val="000066"/>
                </a:solidFill>
              </a:rPr>
              <a:t>neinfektivna upalna destabilizacija </a:t>
            </a:r>
            <a:r>
              <a:rPr lang="hr-HR" sz="2200" i="1" kern="0" dirty="0" err="1">
                <a:solidFill>
                  <a:srgbClr val="000066"/>
                </a:solidFill>
              </a:rPr>
              <a:t>aterosklerotskih</a:t>
            </a:r>
            <a:r>
              <a:rPr lang="hr-HR" sz="2200" i="1" kern="0" dirty="0">
                <a:solidFill>
                  <a:srgbClr val="000066"/>
                </a:solidFill>
              </a:rPr>
              <a:t> lezija</a:t>
            </a:r>
          </a:p>
          <a:p>
            <a:pPr marL="1371600" lvl="2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200" i="1" kern="0" dirty="0">
                <a:solidFill>
                  <a:srgbClr val="000066"/>
                </a:solidFill>
              </a:rPr>
              <a:t>iznimno snažna sustavna upalna stimulacija (</a:t>
            </a:r>
            <a:r>
              <a:rPr lang="hr-HR" sz="2200" i="1" kern="0" dirty="0" err="1">
                <a:solidFill>
                  <a:srgbClr val="000066"/>
                </a:solidFill>
              </a:rPr>
              <a:t>citokinska</a:t>
            </a:r>
            <a:r>
              <a:rPr lang="hr-HR" sz="2200" i="1" kern="0" dirty="0">
                <a:solidFill>
                  <a:srgbClr val="000066"/>
                </a:solidFill>
              </a:rPr>
              <a:t> oluja)</a:t>
            </a:r>
          </a:p>
          <a:p>
            <a:pPr marL="1371600" lvl="2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200" i="1" kern="0" dirty="0" err="1">
                <a:solidFill>
                  <a:srgbClr val="000066"/>
                </a:solidFill>
              </a:rPr>
              <a:t>hiperkoagulabilno</a:t>
            </a:r>
            <a:r>
              <a:rPr lang="hr-HR" sz="2200" i="1" kern="0" dirty="0">
                <a:solidFill>
                  <a:srgbClr val="000066"/>
                </a:solidFill>
              </a:rPr>
              <a:t> stanje</a:t>
            </a:r>
          </a:p>
          <a:p>
            <a:pPr marL="1371600" lvl="2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200" i="1" kern="0" dirty="0">
                <a:solidFill>
                  <a:srgbClr val="000066"/>
                </a:solidFill>
              </a:rPr>
              <a:t>visoka simpatička stimulacija</a:t>
            </a:r>
          </a:p>
          <a:p>
            <a:pPr marL="1371600" lvl="2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200" i="1" kern="0" dirty="0" err="1">
                <a:solidFill>
                  <a:srgbClr val="000066"/>
                </a:solidFill>
              </a:rPr>
              <a:t>hipoksemija</a:t>
            </a:r>
            <a:r>
              <a:rPr lang="hr-HR" sz="2200" i="1" kern="0" dirty="0">
                <a:solidFill>
                  <a:srgbClr val="000066"/>
                </a:solidFill>
              </a:rPr>
              <a:t> / hipoksija</a:t>
            </a:r>
          </a:p>
          <a:p>
            <a:pPr marL="1371600" lvl="2" indent="-457200">
              <a:spcAft>
                <a:spcPts val="6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200" i="1" kern="0" dirty="0">
                <a:solidFill>
                  <a:srgbClr val="000066"/>
                </a:solidFill>
              </a:rPr>
              <a:t>virusna zahvaćenost / leukocitna infiltracija / nekroza miokarda – miokarditis</a:t>
            </a:r>
            <a:r>
              <a:rPr lang="hr-HR" sz="2500" i="1" kern="0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EF50A8-9859-48CC-8E14-9C24254454AD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KARDIOVASKULARNA ZAHVAĆENOST (5)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1" kern="0" dirty="0">
                <a:solidFill>
                  <a:srgbClr val="000066"/>
                </a:solidFill>
              </a:rPr>
              <a:t>u bolesnika s COVID-19</a:t>
            </a:r>
            <a:endParaRPr lang="hr-HR" sz="4000" b="1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BAE78-8C7B-4A1C-9A76-984F2F1CB289}"/>
              </a:ext>
            </a:extLst>
          </p:cNvPr>
          <p:cNvSpPr txBox="1"/>
          <p:nvPr/>
        </p:nvSpPr>
        <p:spPr>
          <a:xfrm>
            <a:off x="504819" y="6401290"/>
            <a:ext cx="1111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Madjid</a:t>
            </a:r>
            <a:r>
              <a:rPr lang="hr-HR" sz="1200" i="1" dirty="0">
                <a:solidFill>
                  <a:srgbClr val="000066"/>
                </a:solidFill>
              </a:rPr>
              <a:t> M.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Potential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Effects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Coronaviruses</a:t>
            </a:r>
            <a:r>
              <a:rPr lang="hr-HR" sz="1200" i="1" dirty="0">
                <a:solidFill>
                  <a:srgbClr val="000066"/>
                </a:solidFill>
              </a:rPr>
              <a:t> on </a:t>
            </a:r>
            <a:r>
              <a:rPr lang="hr-HR" sz="1200" i="1" dirty="0" err="1">
                <a:solidFill>
                  <a:srgbClr val="000066"/>
                </a:solidFill>
              </a:rPr>
              <a:t>the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System. JAMA </a:t>
            </a:r>
            <a:r>
              <a:rPr lang="hr-HR" sz="1200" i="1" dirty="0" err="1">
                <a:solidFill>
                  <a:srgbClr val="000066"/>
                </a:solidFill>
              </a:rPr>
              <a:t>Cardiology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</p:txBody>
      </p:sp>
    </p:spTree>
    <p:extLst>
      <p:ext uri="{BB962C8B-B14F-4D97-AF65-F5344CB8AC3E}">
        <p14:creationId xmlns:p14="http://schemas.microsoft.com/office/powerpoint/2010/main" val="13962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A038AC1E-9BC9-4A3F-9CD0-349013173DC8}"/>
              </a:ext>
            </a:extLst>
          </p:cNvPr>
          <p:cNvSpPr txBox="1"/>
          <p:nvPr/>
        </p:nvSpPr>
        <p:spPr>
          <a:xfrm>
            <a:off x="504820" y="1695453"/>
            <a:ext cx="11113449" cy="25545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spcAft>
                <a:spcPts val="24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kern="0" dirty="0">
                <a:solidFill>
                  <a:srgbClr val="000066"/>
                </a:solidFill>
              </a:rPr>
              <a:t>opisani patofiziološki elementi vode u:</a:t>
            </a:r>
          </a:p>
          <a:p>
            <a:pPr marL="457200" lvl="0" indent="-457200">
              <a:spcAft>
                <a:spcPts val="24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kern="0" dirty="0">
                <a:solidFill>
                  <a:srgbClr val="000066"/>
                </a:solidFill>
              </a:rPr>
              <a:t>AKUTNI INFARKT MIOKARDA</a:t>
            </a:r>
          </a:p>
          <a:p>
            <a:pPr marL="457200" indent="-457200">
              <a:spcAft>
                <a:spcPts val="24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kern="0" dirty="0">
                <a:solidFill>
                  <a:srgbClr val="000066"/>
                </a:solidFill>
              </a:rPr>
              <a:t>MALIGNE ARITMIJE </a:t>
            </a:r>
          </a:p>
          <a:p>
            <a:pPr marL="457200" lvl="0" indent="-457200">
              <a:spcAft>
                <a:spcPts val="2400"/>
              </a:spcAft>
              <a:buSzPct val="100000"/>
              <a:buFont typeface="Calibri" pitchFamily="34"/>
              <a:buChar char="−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2500" b="1" kern="0" dirty="0">
                <a:solidFill>
                  <a:srgbClr val="000066"/>
                </a:solidFill>
              </a:rPr>
              <a:t>ZATAJIVANJE SRCA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5EF50A8-9859-48CC-8E14-9C24254454AD}"/>
              </a:ext>
            </a:extLst>
          </p:cNvPr>
          <p:cNvSpPr txBox="1"/>
          <p:nvPr/>
        </p:nvSpPr>
        <p:spPr>
          <a:xfrm>
            <a:off x="0" y="175107"/>
            <a:ext cx="12191996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kern="0" dirty="0">
                <a:solidFill>
                  <a:srgbClr val="000066"/>
                </a:solidFill>
                <a:latin typeface="Calibri"/>
              </a:rPr>
              <a:t>KARDIOVASKULARNA ZAHVAĆENOST (5)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4000" b="1" i="1" kern="0" dirty="0">
                <a:solidFill>
                  <a:srgbClr val="000066"/>
                </a:solidFill>
              </a:rPr>
              <a:t>u bolesnika s COVID-19</a:t>
            </a:r>
            <a:endParaRPr lang="hr-HR" sz="4000" b="1" i="1" u="none" strike="noStrike" kern="1200" cap="none" spc="0" baseline="0" dirty="0">
              <a:solidFill>
                <a:srgbClr val="000066"/>
              </a:solidFill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EBAE78-8C7B-4A1C-9A76-984F2F1CB289}"/>
              </a:ext>
            </a:extLst>
          </p:cNvPr>
          <p:cNvSpPr txBox="1"/>
          <p:nvPr/>
        </p:nvSpPr>
        <p:spPr>
          <a:xfrm>
            <a:off x="504819" y="6401290"/>
            <a:ext cx="11113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i="1" dirty="0" err="1">
                <a:solidFill>
                  <a:srgbClr val="000066"/>
                </a:solidFill>
              </a:rPr>
              <a:t>Madjid</a:t>
            </a:r>
            <a:r>
              <a:rPr lang="hr-HR" sz="1200" i="1" dirty="0">
                <a:solidFill>
                  <a:srgbClr val="000066"/>
                </a:solidFill>
              </a:rPr>
              <a:t> M. </a:t>
            </a:r>
            <a:r>
              <a:rPr lang="hr-HR" sz="1200" i="1" dirty="0" err="1">
                <a:solidFill>
                  <a:srgbClr val="000066"/>
                </a:solidFill>
              </a:rPr>
              <a:t>et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al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Potential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Effects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of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Coronaviruses</a:t>
            </a:r>
            <a:r>
              <a:rPr lang="hr-HR" sz="1200" i="1" dirty="0">
                <a:solidFill>
                  <a:srgbClr val="000066"/>
                </a:solidFill>
              </a:rPr>
              <a:t> on </a:t>
            </a:r>
            <a:r>
              <a:rPr lang="hr-HR" sz="1200" i="1" dirty="0" err="1">
                <a:solidFill>
                  <a:srgbClr val="000066"/>
                </a:solidFill>
              </a:rPr>
              <a:t>the</a:t>
            </a:r>
            <a:r>
              <a:rPr lang="hr-HR" sz="1200" i="1" dirty="0">
                <a:solidFill>
                  <a:srgbClr val="000066"/>
                </a:solidFill>
              </a:rPr>
              <a:t> </a:t>
            </a:r>
            <a:r>
              <a:rPr lang="hr-HR" sz="1200" i="1" dirty="0" err="1">
                <a:solidFill>
                  <a:srgbClr val="000066"/>
                </a:solidFill>
              </a:rPr>
              <a:t>Cardiovascular</a:t>
            </a:r>
            <a:r>
              <a:rPr lang="hr-HR" sz="1200" i="1" dirty="0">
                <a:solidFill>
                  <a:srgbClr val="000066"/>
                </a:solidFill>
              </a:rPr>
              <a:t> System. JAMA </a:t>
            </a:r>
            <a:r>
              <a:rPr lang="hr-HR" sz="1200" i="1" dirty="0" err="1">
                <a:solidFill>
                  <a:srgbClr val="000066"/>
                </a:solidFill>
              </a:rPr>
              <a:t>Cardiology</a:t>
            </a:r>
            <a:r>
              <a:rPr lang="hr-HR" sz="1200" i="1" dirty="0">
                <a:solidFill>
                  <a:srgbClr val="000066"/>
                </a:solidFill>
              </a:rPr>
              <a:t>. </a:t>
            </a:r>
            <a:r>
              <a:rPr lang="hr-HR" sz="1200" i="1" dirty="0" err="1">
                <a:solidFill>
                  <a:srgbClr val="000066"/>
                </a:solidFill>
              </a:rPr>
              <a:t>Published</a:t>
            </a:r>
            <a:r>
              <a:rPr lang="hr-HR" sz="1200" i="1" dirty="0">
                <a:solidFill>
                  <a:srgbClr val="000066"/>
                </a:solidFill>
              </a:rPr>
              <a:t> online </a:t>
            </a:r>
            <a:r>
              <a:rPr lang="hr-HR" sz="1200" i="1" dirty="0" err="1">
                <a:solidFill>
                  <a:srgbClr val="000066"/>
                </a:solidFill>
              </a:rPr>
              <a:t>March</a:t>
            </a:r>
            <a:r>
              <a:rPr lang="hr-HR" sz="1200" i="1" dirty="0">
                <a:solidFill>
                  <a:srgbClr val="000066"/>
                </a:solidFill>
              </a:rPr>
              <a:t> 27, 2020.</a:t>
            </a:r>
          </a:p>
        </p:txBody>
      </p:sp>
      <p:pic>
        <p:nvPicPr>
          <p:cNvPr id="2050" name="Picture 2" descr="Heart Attack, Cardiac Arrest and Heart Failure..They are all different">
            <a:extLst>
              <a:ext uri="{FF2B5EF4-FFF2-40B4-BE49-F238E27FC236}">
                <a16:creationId xmlns:a16="http://schemas.microsoft.com/office/drawing/2014/main" id="{72238808-FE77-4808-A021-07F93E6F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4" y="1847663"/>
            <a:ext cx="5926303" cy="33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32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6486</TotalTime>
  <Words>1803</Words>
  <Application>Microsoft Office PowerPoint</Application>
  <PresentationFormat>Široki zaslon</PresentationFormat>
  <Paragraphs>160</Paragraphs>
  <Slides>19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 Ružić</dc:creator>
  <cp:lastModifiedBy>sandra.jaksic2014@gmail.com</cp:lastModifiedBy>
  <cp:revision>286</cp:revision>
  <dcterms:created xsi:type="dcterms:W3CDTF">2020-03-03T04:51:41Z</dcterms:created>
  <dcterms:modified xsi:type="dcterms:W3CDTF">2020-04-10T09:01:17Z</dcterms:modified>
</cp:coreProperties>
</file>